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48"/>
  </p:normalViewPr>
  <p:slideViewPr>
    <p:cSldViewPr snapToGrid="0" snapToObjects="1">
      <p:cViewPr varScale="1">
        <p:scale>
          <a:sx n="90" d="100"/>
          <a:sy n="90" d="100"/>
        </p:scale>
        <p:origin x="232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A1C9-E919-F140-AAA7-BC35DBCC2F8D}" type="datetimeFigureOut">
              <a:rPr lang="fr-FR" smtClean="0"/>
              <a:t>23/01/2020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ADCDB-E36D-7F4E-976B-5949EA8D0AB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5299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A1C9-E919-F140-AAA7-BC35DBCC2F8D}" type="datetimeFigureOut">
              <a:rPr lang="fr-FR" smtClean="0"/>
              <a:t>23/01/2020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ADCDB-E36D-7F4E-976B-5949EA8D0AB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6221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A1C9-E919-F140-AAA7-BC35DBCC2F8D}" type="datetimeFigureOut">
              <a:rPr lang="fr-FR" smtClean="0"/>
              <a:t>23/01/2020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ADCDB-E36D-7F4E-976B-5949EA8D0AB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99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A1C9-E919-F140-AAA7-BC35DBCC2F8D}" type="datetimeFigureOut">
              <a:rPr lang="fr-FR" smtClean="0"/>
              <a:t>23/01/2020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ADCDB-E36D-7F4E-976B-5949EA8D0AB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515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A1C9-E919-F140-AAA7-BC35DBCC2F8D}" type="datetimeFigureOut">
              <a:rPr lang="fr-FR" smtClean="0"/>
              <a:t>23/01/2020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ADCDB-E36D-7F4E-976B-5949EA8D0AB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7575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A1C9-E919-F140-AAA7-BC35DBCC2F8D}" type="datetimeFigureOut">
              <a:rPr lang="fr-FR" smtClean="0"/>
              <a:t>23/01/2020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ADCDB-E36D-7F4E-976B-5949EA8D0AB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474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A1C9-E919-F140-AAA7-BC35DBCC2F8D}" type="datetimeFigureOut">
              <a:rPr lang="fr-FR" smtClean="0"/>
              <a:t>23/01/2020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ADCDB-E36D-7F4E-976B-5949EA8D0AB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6971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A1C9-E919-F140-AAA7-BC35DBCC2F8D}" type="datetimeFigureOut">
              <a:rPr lang="fr-FR" smtClean="0"/>
              <a:t>23/01/2020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ADCDB-E36D-7F4E-976B-5949EA8D0AB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9396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A1C9-E919-F140-AAA7-BC35DBCC2F8D}" type="datetimeFigureOut">
              <a:rPr lang="fr-FR" smtClean="0"/>
              <a:t>23/01/2020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ADCDB-E36D-7F4E-976B-5949EA8D0AB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8890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A1C9-E919-F140-AAA7-BC35DBCC2F8D}" type="datetimeFigureOut">
              <a:rPr lang="fr-FR" smtClean="0"/>
              <a:t>23/01/2020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ADCDB-E36D-7F4E-976B-5949EA8D0AB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6798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5A1C9-E919-F140-AAA7-BC35DBCC2F8D}" type="datetimeFigureOut">
              <a:rPr lang="fr-FR" smtClean="0"/>
              <a:t>23/01/2020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ADCDB-E36D-7F4E-976B-5949EA8D0AB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956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5A1C9-E919-F140-AAA7-BC35DBCC2F8D}" type="datetimeFigureOut">
              <a:rPr lang="fr-FR" smtClean="0"/>
              <a:t>23/01/2020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ADCDB-E36D-7F4E-976B-5949EA8D0AB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3595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youtube.com/watch?v=lCQ14wzQxU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b="1" dirty="0" smtClean="0">
                <a:latin typeface="Century Schoolbook" charset="0"/>
                <a:ea typeface="Century Schoolbook" charset="0"/>
                <a:cs typeface="Century Schoolbook" charset="0"/>
              </a:rPr>
              <a:t>LE CLASSICISME</a:t>
            </a:r>
          </a:p>
          <a:p>
            <a:endParaRPr lang="fr-FR" dirty="0"/>
          </a:p>
          <a:p>
            <a:r>
              <a:rPr lang="fr-FR" dirty="0" smtClean="0">
                <a:hlinkClick r:id="rId2"/>
              </a:rPr>
              <a:t>https://www.youtube.com/watch?v=lCQ14wzQxUg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304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3788229" y="2700655"/>
            <a:ext cx="3289465" cy="2054225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400" b="1" dirty="0">
                <a:effectLst/>
                <a:ea typeface="Calibri" charset="0"/>
                <a:cs typeface="Times New Roman" charset="0"/>
              </a:rPr>
              <a:t>Le Classicisme</a:t>
            </a:r>
            <a:endParaRPr lang="fr-FR" sz="1200" dirty="0">
              <a:effectLst/>
              <a:ea typeface="Calibri" charset="0"/>
              <a:cs typeface="Times New Roman" charset="0"/>
            </a:endParaRPr>
          </a:p>
          <a:p>
            <a:pPr algn="ctr">
              <a:spcAft>
                <a:spcPts val="0"/>
              </a:spcAft>
            </a:pPr>
            <a:r>
              <a:rPr lang="fr-FR" sz="1200" dirty="0">
                <a:effectLst/>
                <a:ea typeface="Calibri" charset="0"/>
                <a:cs typeface="Times New Roman" charset="0"/>
              </a:rPr>
              <a:t>(env. 1640- 1680)</a:t>
            </a:r>
          </a:p>
          <a:p>
            <a:pPr algn="ctr">
              <a:spcAft>
                <a:spcPts val="0"/>
              </a:spcAft>
            </a:pPr>
            <a:r>
              <a:rPr lang="fr-FR" sz="1200" i="1" dirty="0">
                <a:effectLst/>
                <a:ea typeface="Calibri" charset="0"/>
                <a:cs typeface="Times New Roman" charset="0"/>
              </a:rPr>
              <a:t>« Tout tendait au beau et au grand » Bossuet</a:t>
            </a:r>
            <a:endParaRPr lang="fr-FR" sz="1200" dirty="0">
              <a:effectLst/>
              <a:ea typeface="Calibri" charset="0"/>
              <a:cs typeface="Times New Roman" charset="0"/>
            </a:endParaRPr>
          </a:p>
        </p:txBody>
      </p:sp>
      <p:cxnSp>
        <p:nvCxnSpPr>
          <p:cNvPr id="15" name="Connecteur droit avec flèche 14"/>
          <p:cNvCxnSpPr/>
          <p:nvPr/>
        </p:nvCxnSpPr>
        <p:spPr>
          <a:xfrm>
            <a:off x="5271135" y="3731895"/>
            <a:ext cx="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      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0" y="914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Rectangle 26"/>
          <p:cNvSpPr>
            <a:spLocks noChangeArrowheads="1"/>
          </p:cNvSpPr>
          <p:nvPr/>
        </p:nvSpPr>
        <p:spPr bwMode="auto">
          <a:xfrm>
            <a:off x="0" y="914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Rectangle 27"/>
          <p:cNvSpPr>
            <a:spLocks noChangeArrowheads="1"/>
          </p:cNvSpPr>
          <p:nvPr/>
        </p:nvSpPr>
        <p:spPr bwMode="auto">
          <a:xfrm>
            <a:off x="0" y="914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Rectangle 29"/>
          <p:cNvSpPr>
            <a:spLocks noChangeArrowheads="1"/>
          </p:cNvSpPr>
          <p:nvPr/>
        </p:nvSpPr>
        <p:spPr bwMode="auto">
          <a:xfrm>
            <a:off x="0" y="914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Rectangle 31"/>
          <p:cNvSpPr>
            <a:spLocks noChangeArrowheads="1"/>
          </p:cNvSpPr>
          <p:nvPr/>
        </p:nvSpPr>
        <p:spPr bwMode="auto">
          <a:xfrm>
            <a:off x="0" y="914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" name="Rectangle 32"/>
          <p:cNvSpPr>
            <a:spLocks noChangeArrowheads="1"/>
          </p:cNvSpPr>
          <p:nvPr/>
        </p:nvSpPr>
        <p:spPr bwMode="auto">
          <a:xfrm>
            <a:off x="0" y="13716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Rectangle 34"/>
          <p:cNvSpPr>
            <a:spLocks noChangeArrowheads="1"/>
          </p:cNvSpPr>
          <p:nvPr/>
        </p:nvSpPr>
        <p:spPr bwMode="auto">
          <a:xfrm>
            <a:off x="0" y="1828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Rectangle 36"/>
          <p:cNvSpPr>
            <a:spLocks noChangeArrowheads="1"/>
          </p:cNvSpPr>
          <p:nvPr/>
        </p:nvSpPr>
        <p:spPr bwMode="auto">
          <a:xfrm>
            <a:off x="0" y="2286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                                                                                       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Rectangle 37"/>
          <p:cNvSpPr>
            <a:spLocks noChangeArrowheads="1"/>
          </p:cNvSpPr>
          <p:nvPr/>
        </p:nvSpPr>
        <p:spPr bwMode="auto">
          <a:xfrm>
            <a:off x="0" y="2286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0" y="2743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Rectangle 41"/>
          <p:cNvSpPr>
            <a:spLocks noChangeArrowheads="1"/>
          </p:cNvSpPr>
          <p:nvPr/>
        </p:nvSpPr>
        <p:spPr bwMode="auto">
          <a:xfrm>
            <a:off x="0" y="2743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59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3895725" y="2621756"/>
            <a:ext cx="2897505" cy="1730540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400" b="1" dirty="0">
                <a:effectLst/>
                <a:ea typeface="Calibri" charset="0"/>
                <a:cs typeface="Times New Roman" charset="0"/>
              </a:rPr>
              <a:t>Le Classicisme</a:t>
            </a:r>
            <a:endParaRPr lang="fr-FR" sz="1200" dirty="0">
              <a:effectLst/>
              <a:ea typeface="Calibri" charset="0"/>
              <a:cs typeface="Times New Roman" charset="0"/>
            </a:endParaRPr>
          </a:p>
          <a:p>
            <a:pPr algn="ctr">
              <a:spcAft>
                <a:spcPts val="0"/>
              </a:spcAft>
            </a:pPr>
            <a:r>
              <a:rPr lang="fr-FR" sz="1200" dirty="0">
                <a:effectLst/>
                <a:ea typeface="Calibri" charset="0"/>
                <a:cs typeface="Times New Roman" charset="0"/>
              </a:rPr>
              <a:t>(env. 1640- 1680)</a:t>
            </a:r>
          </a:p>
          <a:p>
            <a:pPr algn="ctr">
              <a:spcAft>
                <a:spcPts val="0"/>
              </a:spcAft>
            </a:pPr>
            <a:r>
              <a:rPr lang="fr-FR" sz="1200" i="1" dirty="0">
                <a:effectLst/>
                <a:ea typeface="Calibri" charset="0"/>
                <a:cs typeface="Times New Roman" charset="0"/>
              </a:rPr>
              <a:t>« Tout tendait au beau et au grand » Bossuet</a:t>
            </a:r>
            <a:endParaRPr lang="fr-FR" sz="1200" dirty="0">
              <a:effectLst/>
              <a:ea typeface="Calibri" charset="0"/>
              <a:cs typeface="Times New Roman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733425" y="2112582"/>
            <a:ext cx="2218055" cy="1017929"/>
          </a:xfrm>
          <a:prstGeom prst="roundRect">
            <a:avLst/>
          </a:prstGeom>
          <a:gradFill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</a:gra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fr-FR" sz="1200" b="1" u="sng" dirty="0">
                <a:effectLst/>
                <a:ea typeface="Calibri" charset="0"/>
                <a:cs typeface="Times New Roman" charset="0"/>
              </a:rPr>
              <a:t>En rupture </a:t>
            </a:r>
            <a:r>
              <a:rPr lang="fr-FR" sz="1200" b="1" u="sng" dirty="0" smtClean="0">
                <a:ea typeface="Calibri" charset="0"/>
                <a:cs typeface="Times New Roman" charset="0"/>
              </a:rPr>
              <a:t>Et </a:t>
            </a:r>
            <a:r>
              <a:rPr lang="fr-FR" sz="1200" b="1" u="sng" dirty="0" smtClean="0">
                <a:effectLst/>
                <a:ea typeface="Calibri" charset="0"/>
                <a:cs typeface="Times New Roman" charset="0"/>
              </a:rPr>
              <a:t>continuité</a:t>
            </a:r>
            <a:r>
              <a:rPr lang="fr-FR" sz="1200" b="1" u="sng" dirty="0">
                <a:effectLst/>
                <a:ea typeface="Calibri" charset="0"/>
                <a:cs typeface="Times New Roman" charset="0"/>
              </a:rPr>
              <a:t> </a:t>
            </a:r>
            <a:r>
              <a:rPr lang="fr-FR" sz="1200" dirty="0">
                <a:effectLst/>
                <a:ea typeface="Calibri" charset="0"/>
                <a:cs typeface="Times New Roman" charset="0"/>
              </a:rPr>
              <a:t>: 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606425" y="3442898"/>
            <a:ext cx="2133600" cy="1816807"/>
          </a:xfrm>
          <a:prstGeom prst="roundRect">
            <a:avLst/>
          </a:prstGeom>
          <a:gradFill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</a:gra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fr-FR" sz="1200" b="1" u="sng" dirty="0">
                <a:effectLst/>
                <a:ea typeface="Calibri" charset="0"/>
                <a:cs typeface="Times New Roman" charset="0"/>
              </a:rPr>
              <a:t>Genres et formes </a:t>
            </a:r>
            <a:endParaRPr lang="fr-FR" sz="1200" dirty="0">
              <a:effectLst/>
              <a:ea typeface="Calibri" charset="0"/>
              <a:cs typeface="Times New Roman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083810" y="4809495"/>
            <a:ext cx="2112638" cy="1133471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fr-FR" sz="1200" b="1" u="sng" dirty="0">
                <a:effectLst/>
                <a:ea typeface="Calibri" charset="0"/>
                <a:cs typeface="Times New Roman" charset="0"/>
              </a:rPr>
              <a:t>Procédés</a:t>
            </a:r>
            <a:r>
              <a:rPr lang="fr-FR" sz="1200" dirty="0">
                <a:effectLst/>
                <a:ea typeface="Calibri" charset="0"/>
                <a:cs typeface="Times New Roman" charset="0"/>
              </a:rPr>
              <a:t> </a:t>
            </a:r>
            <a:r>
              <a:rPr lang="fr-FR" sz="1200" dirty="0" smtClean="0">
                <a:effectLst/>
                <a:ea typeface="Calibri" charset="0"/>
                <a:cs typeface="Times New Roman" charset="0"/>
              </a:rPr>
              <a:t>:</a:t>
            </a:r>
            <a:endParaRPr lang="fr-FR" sz="1200" dirty="0">
              <a:effectLst/>
              <a:ea typeface="Calibri" charset="0"/>
              <a:cs typeface="Times New Roman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301124" y="1941830"/>
            <a:ext cx="2516505" cy="2210911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200" b="1" u="sng" dirty="0">
                <a:effectLst/>
                <a:ea typeface="Calibri" charset="0"/>
                <a:cs typeface="Times New Roman" charset="0"/>
              </a:rPr>
              <a:t>Principes </a:t>
            </a:r>
            <a:r>
              <a:rPr lang="fr-FR" sz="1200" b="1" u="sng" dirty="0" smtClean="0">
                <a:effectLst/>
                <a:ea typeface="Calibri" charset="0"/>
                <a:cs typeface="Times New Roman" charset="0"/>
              </a:rPr>
              <a:t>:</a:t>
            </a:r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3706262" y="1986516"/>
            <a:ext cx="818917" cy="799705"/>
          </a:xfrm>
          <a:prstGeom prst="straightConnector1">
            <a:avLst/>
          </a:prstGeom>
          <a:ln w="4445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H="1">
            <a:off x="5887720" y="2041957"/>
            <a:ext cx="905510" cy="819353"/>
          </a:xfrm>
          <a:prstGeom prst="straightConnector1">
            <a:avLst/>
          </a:prstGeom>
          <a:ln w="444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>
            <a:endCxn id="4" idx="6"/>
          </p:cNvCxnSpPr>
          <p:nvPr/>
        </p:nvCxnSpPr>
        <p:spPr>
          <a:xfrm flipH="1">
            <a:off x="6793230" y="2949185"/>
            <a:ext cx="1465118" cy="537841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2975293" y="2701916"/>
            <a:ext cx="995362" cy="4562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V="1">
            <a:off x="2714176" y="3582511"/>
            <a:ext cx="1222375" cy="578485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H="1" flipV="1">
            <a:off x="6680836" y="4231641"/>
            <a:ext cx="1028065" cy="570865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5271135" y="3731895"/>
            <a:ext cx="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à coins arrondis 15"/>
          <p:cNvSpPr/>
          <p:nvPr/>
        </p:nvSpPr>
        <p:spPr>
          <a:xfrm>
            <a:off x="1161773" y="421732"/>
            <a:ext cx="3656965" cy="1511454"/>
          </a:xfrm>
          <a:prstGeom prst="roundRect">
            <a:avLst/>
          </a:prstGeom>
          <a:gradFill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</a:gra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200" b="1" u="sng" dirty="0" smtClean="0">
                <a:effectLst/>
                <a:ea typeface="Calibri" charset="0"/>
                <a:cs typeface="Times New Roman" charset="0"/>
              </a:rPr>
              <a:t>Contexte:</a:t>
            </a:r>
            <a:endParaRPr lang="fr-FR" sz="1200" dirty="0" smtClean="0">
              <a:effectLst/>
              <a:ea typeface="Calibri" charset="0"/>
              <a:cs typeface="Times New Roman" charset="0"/>
            </a:endParaRPr>
          </a:p>
          <a:p>
            <a:pPr marL="228600">
              <a:spcAft>
                <a:spcPts val="0"/>
              </a:spcAft>
            </a:pPr>
            <a:r>
              <a:rPr lang="fr-FR" sz="1200" dirty="0" smtClean="0">
                <a:effectLst/>
                <a:ea typeface="Calibri" charset="0"/>
                <a:cs typeface="Times New Roman" charset="0"/>
              </a:rPr>
              <a:t> </a:t>
            </a:r>
            <a:endParaRPr lang="fr-FR" sz="1200" dirty="0">
              <a:effectLst/>
              <a:ea typeface="Calibri" charset="0"/>
              <a:cs typeface="Times New Roman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5656938" y="464190"/>
            <a:ext cx="2668905" cy="1510502"/>
          </a:xfrm>
          <a:prstGeom prst="roundRect">
            <a:avLst/>
          </a:prstGeom>
          <a:gradFill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</a:gra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200" b="1" u="sng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charset="0"/>
                <a:cs typeface="Times New Roman" charset="0"/>
              </a:rPr>
              <a:t>Mots clefs </a:t>
            </a:r>
            <a:r>
              <a:rPr lang="fr-FR" sz="120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charset="0"/>
                <a:cs typeface="Times New Roman" charset="0"/>
              </a:rPr>
              <a:t>:</a:t>
            </a:r>
            <a:endParaRPr lang="fr-FR" sz="1200" dirty="0" smtClean="0">
              <a:effectLst/>
              <a:ea typeface="Calibri" charset="0"/>
              <a:cs typeface="Times New Roman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2903855" y="4295933"/>
            <a:ext cx="1682749" cy="1760483"/>
          </a:xfrm>
          <a:prstGeom prst="roundRect">
            <a:avLst/>
          </a:prstGeom>
          <a:gradFill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</a:gra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fr-FR" sz="1200" b="1" u="sng" dirty="0">
                <a:effectLst/>
                <a:ea typeface="Calibri" charset="0"/>
                <a:cs typeface="Times New Roman" charset="0"/>
              </a:rPr>
              <a:t>Manifeste(s) </a:t>
            </a:r>
            <a:r>
              <a:rPr lang="fr-FR" sz="1200" b="1" u="sng" dirty="0" smtClean="0">
                <a:effectLst/>
                <a:ea typeface="Calibri" charset="0"/>
                <a:cs typeface="Times New Roman" charset="0"/>
              </a:rPr>
              <a:t>et </a:t>
            </a:r>
            <a:r>
              <a:rPr lang="fr-FR" sz="1200" dirty="0" smtClean="0">
                <a:ea typeface="Calibri" charset="0"/>
                <a:cs typeface="Times New Roman" charset="0"/>
              </a:rPr>
              <a:t>Auteurs</a:t>
            </a:r>
            <a:endParaRPr lang="fr-FR" sz="1200" dirty="0">
              <a:effectLst/>
              <a:ea typeface="Calibri" charset="0"/>
              <a:cs typeface="Times New Roman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7726679" y="4450554"/>
            <a:ext cx="3222369" cy="1492411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200" b="1" u="sng" dirty="0">
                <a:effectLst/>
                <a:ea typeface="Calibri" charset="0"/>
                <a:cs typeface="Times New Roman" charset="0"/>
              </a:rPr>
              <a:t>Objectif</a:t>
            </a:r>
            <a:r>
              <a:rPr lang="fr-FR" sz="1200" dirty="0" smtClean="0">
                <a:effectLst/>
                <a:ea typeface="Calibri" charset="0"/>
                <a:cs typeface="Times New Roman" charset="0"/>
              </a:rPr>
              <a:t>:</a:t>
            </a:r>
            <a:endParaRPr lang="fr-FR" sz="1200" dirty="0">
              <a:effectLst/>
              <a:ea typeface="Calibri" charset="0"/>
              <a:cs typeface="Times New Roman" charset="0"/>
            </a:endParaRPr>
          </a:p>
        </p:txBody>
      </p:sp>
      <p:cxnSp>
        <p:nvCxnSpPr>
          <p:cNvPr id="20" name="Connecteur droit avec flèche 19"/>
          <p:cNvCxnSpPr/>
          <p:nvPr/>
        </p:nvCxnSpPr>
        <p:spPr>
          <a:xfrm flipV="1">
            <a:off x="3638611" y="3847465"/>
            <a:ext cx="461770" cy="457169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en angle 20"/>
          <p:cNvCxnSpPr/>
          <p:nvPr/>
        </p:nvCxnSpPr>
        <p:spPr>
          <a:xfrm>
            <a:off x="2972752" y="2689543"/>
            <a:ext cx="981393" cy="489426"/>
          </a:xfrm>
          <a:prstGeom prst="bentConnector3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flipH="1" flipV="1">
            <a:off x="5544543" y="4246680"/>
            <a:ext cx="112395" cy="567690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0" y="914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Rectangle 26"/>
          <p:cNvSpPr>
            <a:spLocks noChangeArrowheads="1"/>
          </p:cNvSpPr>
          <p:nvPr/>
        </p:nvSpPr>
        <p:spPr bwMode="auto">
          <a:xfrm>
            <a:off x="0" y="914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Rectangle 27"/>
          <p:cNvSpPr>
            <a:spLocks noChangeArrowheads="1"/>
          </p:cNvSpPr>
          <p:nvPr/>
        </p:nvSpPr>
        <p:spPr bwMode="auto">
          <a:xfrm>
            <a:off x="0" y="914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Rectangle 29"/>
          <p:cNvSpPr>
            <a:spLocks noChangeArrowheads="1"/>
          </p:cNvSpPr>
          <p:nvPr/>
        </p:nvSpPr>
        <p:spPr bwMode="auto">
          <a:xfrm>
            <a:off x="0" y="914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Rectangle 31"/>
          <p:cNvSpPr>
            <a:spLocks noChangeArrowheads="1"/>
          </p:cNvSpPr>
          <p:nvPr/>
        </p:nvSpPr>
        <p:spPr bwMode="auto">
          <a:xfrm>
            <a:off x="0" y="914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" name="Rectangle 32"/>
          <p:cNvSpPr>
            <a:spLocks noChangeArrowheads="1"/>
          </p:cNvSpPr>
          <p:nvPr/>
        </p:nvSpPr>
        <p:spPr bwMode="auto">
          <a:xfrm>
            <a:off x="0" y="13716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Rectangle 34"/>
          <p:cNvSpPr>
            <a:spLocks noChangeArrowheads="1"/>
          </p:cNvSpPr>
          <p:nvPr/>
        </p:nvSpPr>
        <p:spPr bwMode="auto">
          <a:xfrm>
            <a:off x="0" y="1828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Rectangle 36"/>
          <p:cNvSpPr>
            <a:spLocks noChangeArrowheads="1"/>
          </p:cNvSpPr>
          <p:nvPr/>
        </p:nvSpPr>
        <p:spPr bwMode="auto">
          <a:xfrm>
            <a:off x="0" y="2286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                                                                                       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Rectangle 37"/>
          <p:cNvSpPr>
            <a:spLocks noChangeArrowheads="1"/>
          </p:cNvSpPr>
          <p:nvPr/>
        </p:nvSpPr>
        <p:spPr bwMode="auto">
          <a:xfrm>
            <a:off x="0" y="2286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0" y="2743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Rectangle 41"/>
          <p:cNvSpPr>
            <a:spLocks noChangeArrowheads="1"/>
          </p:cNvSpPr>
          <p:nvPr/>
        </p:nvSpPr>
        <p:spPr bwMode="auto">
          <a:xfrm>
            <a:off x="0" y="2743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5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3895725" y="2700655"/>
            <a:ext cx="2897505" cy="2054225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400" b="1">
                <a:effectLst/>
                <a:ea typeface="Calibri" charset="0"/>
                <a:cs typeface="Times New Roman" charset="0"/>
              </a:rPr>
              <a:t>Le Classicisme</a:t>
            </a:r>
            <a:endParaRPr lang="fr-FR" sz="1200">
              <a:effectLst/>
              <a:ea typeface="Calibri" charset="0"/>
              <a:cs typeface="Times New Roman" charset="0"/>
            </a:endParaRPr>
          </a:p>
          <a:p>
            <a:pPr algn="ctr">
              <a:spcAft>
                <a:spcPts val="0"/>
              </a:spcAft>
            </a:pPr>
            <a:r>
              <a:rPr lang="fr-FR" sz="1200">
                <a:effectLst/>
                <a:ea typeface="Calibri" charset="0"/>
                <a:cs typeface="Times New Roman" charset="0"/>
              </a:rPr>
              <a:t>(env. 1660- 1690)</a:t>
            </a:r>
          </a:p>
          <a:p>
            <a:pPr algn="ctr">
              <a:spcAft>
                <a:spcPts val="0"/>
              </a:spcAft>
            </a:pPr>
            <a:r>
              <a:rPr lang="fr-FR" sz="1200" i="1">
                <a:effectLst/>
                <a:ea typeface="Calibri" charset="0"/>
                <a:cs typeface="Times New Roman" charset="0"/>
              </a:rPr>
              <a:t>« Tout tendait au beau et au grand » Bossuet</a:t>
            </a:r>
            <a:endParaRPr lang="fr-FR" sz="1200">
              <a:effectLst/>
              <a:ea typeface="Calibri" charset="0"/>
              <a:cs typeface="Times New Roman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733425" y="2512060"/>
            <a:ext cx="2218055" cy="690245"/>
          </a:xfrm>
          <a:prstGeom prst="roundRect">
            <a:avLst/>
          </a:prstGeom>
          <a:gradFill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</a:gra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fr-FR" sz="1200" b="1" u="sng">
                <a:effectLst/>
                <a:ea typeface="Calibri" charset="0"/>
                <a:cs typeface="Times New Roman" charset="0"/>
              </a:rPr>
              <a:t>En rupture </a:t>
            </a:r>
            <a:r>
              <a:rPr lang="fr-FR" sz="1200">
                <a:effectLst/>
                <a:ea typeface="Calibri" charset="0"/>
                <a:cs typeface="Times New Roman" charset="0"/>
              </a:rPr>
              <a:t>:réaction contre l’exubérance  </a:t>
            </a:r>
            <a:r>
              <a:rPr lang="fr-FR" sz="1100">
                <a:effectLst/>
                <a:ea typeface="Calibri" charset="0"/>
                <a:cs typeface="Times New Roman" charset="0"/>
              </a:rPr>
              <a:t>BAROQUE</a:t>
            </a:r>
            <a:endParaRPr lang="fr-FR" sz="1200">
              <a:effectLst/>
              <a:ea typeface="Calibri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fr-FR" sz="1100">
                <a:effectLst/>
                <a:ea typeface="Calibri" charset="0"/>
                <a:cs typeface="Times New Roman" charset="0"/>
              </a:rPr>
              <a:t> </a:t>
            </a:r>
            <a:endParaRPr lang="fr-FR" sz="1200">
              <a:effectLst/>
              <a:ea typeface="Calibri" charset="0"/>
              <a:cs typeface="Times New Roman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22300" y="3773805"/>
            <a:ext cx="2133600" cy="1833245"/>
          </a:xfrm>
          <a:prstGeom prst="roundRect">
            <a:avLst/>
          </a:prstGeom>
          <a:gradFill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</a:gra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fr-FR" sz="1200" b="1" u="sng">
                <a:effectLst/>
                <a:ea typeface="Calibri" charset="0"/>
                <a:cs typeface="Times New Roman" charset="0"/>
              </a:rPr>
              <a:t>Genres et formes </a:t>
            </a:r>
            <a:r>
              <a:rPr lang="fr-FR" sz="1200">
                <a:effectLst/>
                <a:ea typeface="Calibri" charset="0"/>
                <a:cs typeface="Times New Roman" charset="0"/>
              </a:rPr>
              <a:t>:</a:t>
            </a:r>
          </a:p>
          <a:p>
            <a:pPr marL="342900" lvl="0" indent="-342900">
              <a:spcAft>
                <a:spcPts val="0"/>
              </a:spcAft>
              <a:buFont typeface="Symbol" charset="2"/>
              <a:buChar char=""/>
            </a:pPr>
            <a:r>
              <a:rPr lang="fr-FR" sz="1100">
                <a:effectLst/>
                <a:ea typeface="Calibri" charset="0"/>
                <a:cs typeface="Times New Roman" charset="0"/>
              </a:rPr>
              <a:t>Apologue (fables, contes…)</a:t>
            </a:r>
            <a:endParaRPr lang="fr-FR" sz="1200">
              <a:effectLst/>
              <a:ea typeface="Calibri" charset="0"/>
              <a:cs typeface="Times New Roman" charset="0"/>
            </a:endParaRPr>
          </a:p>
          <a:p>
            <a:pPr marL="342900" lvl="0" indent="-342900">
              <a:spcAft>
                <a:spcPts val="0"/>
              </a:spcAft>
              <a:buFont typeface="Symbol" charset="2"/>
              <a:buChar char=""/>
            </a:pPr>
            <a:r>
              <a:rPr lang="fr-FR" sz="1100">
                <a:effectLst/>
                <a:ea typeface="Calibri" charset="0"/>
                <a:cs typeface="Times New Roman" charset="0"/>
              </a:rPr>
              <a:t>Théâtre : tragédie, comédie</a:t>
            </a:r>
            <a:endParaRPr lang="fr-FR" sz="1200">
              <a:effectLst/>
              <a:ea typeface="Calibri" charset="0"/>
              <a:cs typeface="Times New Roman" charset="0"/>
            </a:endParaRPr>
          </a:p>
          <a:p>
            <a:pPr marL="342900" lvl="0" indent="-342900">
              <a:spcAft>
                <a:spcPts val="0"/>
              </a:spcAft>
              <a:buFont typeface="Symbol" charset="2"/>
              <a:buChar char=""/>
            </a:pPr>
            <a:r>
              <a:rPr lang="fr-FR" sz="1100">
                <a:effectLst/>
                <a:ea typeface="Calibri" charset="0"/>
                <a:cs typeface="Times New Roman" charset="0"/>
              </a:rPr>
              <a:t>Argumentation directe : pensées, maximes, discours</a:t>
            </a:r>
            <a:endParaRPr lang="fr-FR" sz="1200">
              <a:effectLst/>
              <a:ea typeface="Calibri" charset="0"/>
              <a:cs typeface="Times New Roman" charset="0"/>
            </a:endParaRPr>
          </a:p>
          <a:p>
            <a:pPr marL="342900" lvl="0" indent="-342900">
              <a:spcAft>
                <a:spcPts val="0"/>
              </a:spcAft>
              <a:buFont typeface="Symbol" charset="2"/>
              <a:buChar char=""/>
            </a:pPr>
            <a:r>
              <a:rPr lang="fr-FR" sz="1200">
                <a:effectLst/>
                <a:ea typeface="Calibri" charset="0"/>
                <a:cs typeface="Times New Roman" charset="0"/>
              </a:rPr>
              <a:t> 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5534025" y="5264150"/>
            <a:ext cx="1937385" cy="91567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fr-FR" sz="1200" b="1" u="sng">
                <a:effectLst/>
                <a:ea typeface="Calibri" charset="0"/>
                <a:cs typeface="Times New Roman" charset="0"/>
              </a:rPr>
              <a:t>Procédés</a:t>
            </a:r>
            <a:r>
              <a:rPr lang="fr-FR" sz="1200">
                <a:effectLst/>
                <a:ea typeface="Calibri" charset="0"/>
                <a:cs typeface="Times New Roman" charset="0"/>
              </a:rPr>
              <a:t> : </a:t>
            </a:r>
            <a:r>
              <a:rPr lang="fr-FR" sz="1100">
                <a:effectLst/>
                <a:ea typeface="Calibri" charset="0"/>
                <a:cs typeface="Times New Roman" charset="0"/>
              </a:rPr>
              <a:t>Effets de symétrie, parralélisme</a:t>
            </a:r>
            <a:r>
              <a:rPr lang="fr-FR" sz="1200">
                <a:effectLst/>
                <a:ea typeface="Calibri" charset="0"/>
                <a:cs typeface="Times New Roman" charset="0"/>
              </a:rPr>
              <a:t> </a:t>
            </a:r>
            <a:r>
              <a:rPr lang="fr-FR" sz="1100">
                <a:effectLst/>
                <a:ea typeface="Calibri" charset="0"/>
                <a:cs typeface="Times New Roman" charset="0"/>
              </a:rPr>
              <a:t>Figures d’atténuation, opposition, subtitution</a:t>
            </a:r>
            <a:endParaRPr lang="fr-FR" sz="1200">
              <a:effectLst/>
              <a:ea typeface="Calibri" charset="0"/>
              <a:cs typeface="Times New Roman" charset="0"/>
            </a:endParaRPr>
          </a:p>
          <a:p>
            <a:pPr marL="342900" lvl="0" indent="-342900">
              <a:spcAft>
                <a:spcPts val="0"/>
              </a:spcAft>
              <a:buFont typeface="Symbol" charset="2"/>
              <a:buChar char=""/>
            </a:pPr>
            <a:r>
              <a:rPr lang="fr-FR" sz="1200">
                <a:effectLst/>
                <a:ea typeface="Calibri" charset="0"/>
                <a:cs typeface="Times New Roman" charset="0"/>
              </a:rPr>
              <a:t> 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7706995" y="2059305"/>
            <a:ext cx="2516505" cy="205740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200" b="1" u="sng">
                <a:effectLst/>
                <a:ea typeface="Calibri" charset="0"/>
                <a:cs typeface="Times New Roman" charset="0"/>
              </a:rPr>
              <a:t>Principes :</a:t>
            </a:r>
            <a:endParaRPr lang="fr-FR" sz="1200">
              <a:effectLst/>
              <a:ea typeface="Calibri" charset="0"/>
              <a:cs typeface="Times New Roman" charset="0"/>
            </a:endParaRPr>
          </a:p>
          <a:p>
            <a:pPr marL="342900" lvl="0" indent="-342900">
              <a:spcAft>
                <a:spcPts val="0"/>
              </a:spcAft>
              <a:buFont typeface="Symbol" charset="2"/>
              <a:buChar char=""/>
            </a:pPr>
            <a:r>
              <a:rPr lang="fr-FR" sz="1100">
                <a:effectLst/>
                <a:ea typeface="Calibri" charset="0"/>
                <a:cs typeface="Times New Roman" charset="0"/>
              </a:rPr>
              <a:t>Imitation de l’Antiquité pour les « Anciens »</a:t>
            </a:r>
            <a:endParaRPr lang="fr-FR" sz="1200">
              <a:effectLst/>
              <a:ea typeface="Calibri" charset="0"/>
              <a:cs typeface="Times New Roman" charset="0"/>
            </a:endParaRPr>
          </a:p>
          <a:p>
            <a:pPr marL="342900" lvl="0" indent="-342900">
              <a:spcAft>
                <a:spcPts val="0"/>
              </a:spcAft>
              <a:buFont typeface="Symbol" charset="2"/>
              <a:buChar char=""/>
            </a:pPr>
            <a:r>
              <a:rPr lang="fr-FR" sz="1100">
                <a:effectLst/>
                <a:ea typeface="Calibri" charset="0"/>
                <a:cs typeface="Times New Roman" charset="0"/>
              </a:rPr>
              <a:t>Ordre,mesure, clarté  sobriété, rigueur, règle</a:t>
            </a:r>
            <a:endParaRPr lang="fr-FR" sz="1200">
              <a:effectLst/>
              <a:ea typeface="Calibri" charset="0"/>
              <a:cs typeface="Times New Roman" charset="0"/>
            </a:endParaRPr>
          </a:p>
          <a:p>
            <a:pPr marL="342900" lvl="0" indent="-342900">
              <a:spcAft>
                <a:spcPts val="0"/>
              </a:spcAft>
              <a:buFont typeface="Symbol" charset="2"/>
              <a:buChar char=""/>
            </a:pPr>
            <a:r>
              <a:rPr lang="fr-FR" sz="1100">
                <a:effectLst/>
                <a:ea typeface="Calibri" charset="0"/>
                <a:cs typeface="Times New Roman" charset="0"/>
              </a:rPr>
              <a:t>Vraisemblance,bienséance</a:t>
            </a:r>
            <a:endParaRPr lang="fr-FR" sz="1200">
              <a:effectLst/>
              <a:ea typeface="Calibri" charset="0"/>
              <a:cs typeface="Times New Roman" charset="0"/>
            </a:endParaRPr>
          </a:p>
          <a:p>
            <a:pPr marL="342900" lvl="0" indent="-342900">
              <a:spcAft>
                <a:spcPts val="0"/>
              </a:spcAft>
              <a:buFont typeface="Symbol" charset="2"/>
              <a:buChar char=""/>
            </a:pPr>
            <a:r>
              <a:rPr lang="fr-FR" sz="1100">
                <a:effectLst/>
                <a:ea typeface="Calibri" charset="0"/>
                <a:cs typeface="Times New Roman" charset="0"/>
              </a:rPr>
              <a:t>Vision manichéiste du monde et de l’Homme</a:t>
            </a:r>
            <a:endParaRPr lang="fr-FR" sz="1200">
              <a:effectLst/>
              <a:ea typeface="Calibri" charset="0"/>
              <a:cs typeface="Times New Roman" charset="0"/>
            </a:endParaRPr>
          </a:p>
          <a:p>
            <a:pPr marL="342900" lvl="0" indent="-342900">
              <a:spcAft>
                <a:spcPts val="0"/>
              </a:spcAft>
              <a:buFont typeface="Symbol" charset="2"/>
              <a:buChar char=""/>
            </a:pPr>
            <a:r>
              <a:rPr lang="fr-FR" sz="1100">
                <a:effectLst/>
                <a:ea typeface="Calibri" charset="0"/>
                <a:cs typeface="Times New Roman" charset="0"/>
              </a:rPr>
              <a:t>Lutter contre les Passions par la Raison</a:t>
            </a:r>
            <a:endParaRPr lang="fr-FR" sz="1200">
              <a:effectLst/>
              <a:ea typeface="Calibri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fr-FR" sz="1200">
                <a:effectLst/>
                <a:ea typeface="Calibri" charset="0"/>
                <a:cs typeface="Times New Roman" charset="0"/>
              </a:rPr>
              <a:t> </a:t>
            </a:r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3594735" y="2288540"/>
            <a:ext cx="690245" cy="690880"/>
          </a:xfrm>
          <a:prstGeom prst="straightConnector1">
            <a:avLst/>
          </a:prstGeom>
          <a:ln w="4445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H="1">
            <a:off x="5887720" y="1945640"/>
            <a:ext cx="106680" cy="915670"/>
          </a:xfrm>
          <a:prstGeom prst="straightConnector1">
            <a:avLst/>
          </a:prstGeom>
          <a:ln w="444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H="1">
            <a:off x="6722110" y="2860040"/>
            <a:ext cx="986790" cy="987425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2908935" y="3202940"/>
            <a:ext cx="1028065" cy="2279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V="1">
            <a:off x="2794635" y="4109720"/>
            <a:ext cx="1222375" cy="578485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H="1" flipV="1">
            <a:off x="6680835" y="4231640"/>
            <a:ext cx="1028065" cy="570865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5271135" y="3731895"/>
            <a:ext cx="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à coins arrondis 15"/>
          <p:cNvSpPr/>
          <p:nvPr/>
        </p:nvSpPr>
        <p:spPr>
          <a:xfrm>
            <a:off x="622935" y="904240"/>
            <a:ext cx="3656965" cy="1383665"/>
          </a:xfrm>
          <a:prstGeom prst="roundRect">
            <a:avLst/>
          </a:prstGeom>
          <a:gradFill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</a:gra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200" b="1" u="sng">
                <a:effectLst/>
                <a:ea typeface="Calibri" charset="0"/>
                <a:cs typeface="Times New Roman" charset="0"/>
              </a:rPr>
              <a:t>Contexte:</a:t>
            </a:r>
            <a:endParaRPr lang="fr-FR" sz="1200">
              <a:effectLst/>
              <a:ea typeface="Calibri" charset="0"/>
              <a:cs typeface="Times New Roman" charset="0"/>
            </a:endParaRPr>
          </a:p>
          <a:p>
            <a:pPr marL="342900" lvl="0" indent="-342900">
              <a:spcAft>
                <a:spcPts val="0"/>
              </a:spcAft>
              <a:buFont typeface="Symbol" charset="2"/>
              <a:buChar char=""/>
            </a:pPr>
            <a:r>
              <a:rPr lang="fr-FR" sz="1100">
                <a:effectLst/>
                <a:ea typeface="Calibri" charset="0"/>
                <a:cs typeface="Times New Roman" charset="0"/>
              </a:rPr>
              <a:t>Louis XIV durant la 1</a:t>
            </a:r>
            <a:r>
              <a:rPr lang="fr-FR" sz="1100" baseline="30000">
                <a:effectLst/>
                <a:ea typeface="Calibri" charset="0"/>
                <a:cs typeface="Times New Roman" charset="0"/>
              </a:rPr>
              <a:t>ère</a:t>
            </a:r>
            <a:r>
              <a:rPr lang="fr-FR" sz="1100">
                <a:effectLst/>
                <a:ea typeface="Calibri" charset="0"/>
                <a:cs typeface="Times New Roman" charset="0"/>
              </a:rPr>
              <a:t> partie de son règne</a:t>
            </a:r>
            <a:endParaRPr lang="fr-FR" sz="1200">
              <a:effectLst/>
              <a:ea typeface="Calibri" charset="0"/>
              <a:cs typeface="Times New Roman" charset="0"/>
            </a:endParaRPr>
          </a:p>
          <a:p>
            <a:pPr marL="342900" lvl="0" indent="-342900">
              <a:spcAft>
                <a:spcPts val="0"/>
              </a:spcAft>
              <a:buFont typeface="Symbol" charset="2"/>
              <a:buChar char=""/>
            </a:pPr>
            <a:r>
              <a:rPr lang="fr-FR" sz="1100">
                <a:effectLst/>
                <a:ea typeface="Calibri" charset="0"/>
                <a:cs typeface="Times New Roman" charset="0"/>
              </a:rPr>
              <a:t>En Réaction aux mœurs grossières de la cour d’Henri IV – Jansénisme // Mondains et libertins</a:t>
            </a:r>
            <a:endParaRPr lang="fr-FR" sz="1200">
              <a:effectLst/>
              <a:ea typeface="Calibri" charset="0"/>
              <a:cs typeface="Times New Roman" charset="0"/>
            </a:endParaRPr>
          </a:p>
          <a:p>
            <a:pPr marL="342900" lvl="0" indent="-342900">
              <a:spcAft>
                <a:spcPts val="0"/>
              </a:spcAft>
              <a:buFont typeface="Symbol" charset="2"/>
              <a:buChar char=""/>
            </a:pPr>
            <a:r>
              <a:rPr lang="fr-FR" sz="1100">
                <a:effectLst/>
                <a:ea typeface="Calibri" charset="0"/>
                <a:cs typeface="Times New Roman" charset="0"/>
              </a:rPr>
              <a:t>Contexte de violence, de désordre : guerres de religion, fronde des Seigneurs</a:t>
            </a:r>
            <a:endParaRPr lang="fr-FR" sz="1200">
              <a:effectLst/>
              <a:ea typeface="Calibri" charset="0"/>
              <a:cs typeface="Times New Roman" charset="0"/>
            </a:endParaRPr>
          </a:p>
          <a:p>
            <a:pPr marL="342900" lvl="0" indent="-342900">
              <a:spcAft>
                <a:spcPts val="0"/>
              </a:spcAft>
              <a:buFont typeface="Symbol" charset="2"/>
              <a:buChar char=""/>
            </a:pPr>
            <a:r>
              <a:rPr lang="fr-FR" sz="1100">
                <a:effectLst/>
                <a:ea typeface="Calibri" charset="0"/>
                <a:cs typeface="Times New Roman" charset="0"/>
              </a:rPr>
              <a:t> </a:t>
            </a:r>
            <a:endParaRPr lang="fr-FR" sz="1200">
              <a:effectLst/>
              <a:ea typeface="Calibri" charset="0"/>
              <a:cs typeface="Times New Roman" charset="0"/>
            </a:endParaRPr>
          </a:p>
          <a:p>
            <a:pPr marL="457200">
              <a:spcAft>
                <a:spcPts val="0"/>
              </a:spcAft>
            </a:pPr>
            <a:r>
              <a:rPr lang="fr-FR" sz="1100">
                <a:effectLst/>
                <a:ea typeface="Calibri" charset="0"/>
                <a:cs typeface="Times New Roman" charset="0"/>
              </a:rPr>
              <a:t> </a:t>
            </a:r>
            <a:endParaRPr lang="fr-FR" sz="1200">
              <a:effectLst/>
              <a:ea typeface="Calibri" charset="0"/>
              <a:cs typeface="Times New Roman" charset="0"/>
            </a:endParaRPr>
          </a:p>
          <a:p>
            <a:pPr marL="228600">
              <a:spcAft>
                <a:spcPts val="0"/>
              </a:spcAft>
            </a:pPr>
            <a:r>
              <a:rPr lang="fr-FR" sz="1200">
                <a:effectLst/>
                <a:ea typeface="Calibri" charset="0"/>
                <a:cs typeface="Times New Roman" charset="0"/>
              </a:rPr>
              <a:t> 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5083810" y="899795"/>
            <a:ext cx="2668905" cy="1042035"/>
          </a:xfrm>
          <a:prstGeom prst="roundRect">
            <a:avLst/>
          </a:prstGeom>
          <a:gradFill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</a:gra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200" b="1" u="sng">
                <a:ln>
                  <a:noFill/>
                </a:ln>
                <a:solidFill>
                  <a:srgbClr val="000000"/>
                </a:solidFill>
                <a:effectLst/>
                <a:ea typeface="Calibri" charset="0"/>
                <a:cs typeface="Times New Roman" charset="0"/>
              </a:rPr>
              <a:t>Mots clefs/Thèmes </a:t>
            </a:r>
            <a:r>
              <a:rPr lang="fr-FR" sz="1200">
                <a:ln>
                  <a:noFill/>
                </a:ln>
                <a:solidFill>
                  <a:srgbClr val="000000"/>
                </a:solidFill>
                <a:effectLst/>
                <a:ea typeface="Calibri" charset="0"/>
                <a:cs typeface="Times New Roman" charset="0"/>
              </a:rPr>
              <a:t>:</a:t>
            </a:r>
            <a:endParaRPr lang="fr-FR" sz="1200">
              <a:effectLst/>
              <a:ea typeface="Calibri" charset="0"/>
              <a:cs typeface="Times New Roman" charset="0"/>
            </a:endParaRPr>
          </a:p>
          <a:p>
            <a:pPr marL="342900" lvl="0" indent="-342900">
              <a:spcAft>
                <a:spcPts val="0"/>
              </a:spcAft>
              <a:buFont typeface="Symbol" charset="2"/>
              <a:buChar char=""/>
            </a:pPr>
            <a:r>
              <a:rPr lang="fr-FR" sz="1100">
                <a:ln>
                  <a:noFill/>
                </a:ln>
                <a:solidFill>
                  <a:srgbClr val="000000"/>
                </a:solidFill>
                <a:effectLst/>
                <a:ea typeface="Calibri" charset="0"/>
                <a:cs typeface="Times New Roman" charset="0"/>
              </a:rPr>
              <a:t>ORDRE et MESURE</a:t>
            </a:r>
            <a:endParaRPr lang="fr-FR" sz="1200">
              <a:effectLst/>
              <a:ea typeface="Calibri" charset="0"/>
              <a:cs typeface="Times New Roman" charset="0"/>
            </a:endParaRPr>
          </a:p>
          <a:p>
            <a:pPr marL="342900" lvl="0" indent="-342900">
              <a:spcAft>
                <a:spcPts val="0"/>
              </a:spcAft>
              <a:buFont typeface="Symbol" charset="2"/>
              <a:buChar char=""/>
            </a:pPr>
            <a:r>
              <a:rPr lang="fr-FR" sz="1100">
                <a:ln>
                  <a:noFill/>
                </a:ln>
                <a:solidFill>
                  <a:srgbClr val="000000"/>
                </a:solidFill>
                <a:effectLst/>
                <a:ea typeface="Calibri" charset="0"/>
                <a:cs typeface="Times New Roman" charset="0"/>
              </a:rPr>
              <a:t>RAISON /MORALE/PASSIONS</a:t>
            </a:r>
            <a:endParaRPr lang="fr-FR" sz="1200">
              <a:effectLst/>
              <a:ea typeface="Calibri" charset="0"/>
              <a:cs typeface="Times New Roman" charset="0"/>
            </a:endParaRPr>
          </a:p>
          <a:p>
            <a:pPr marL="342900" lvl="0" indent="-342900">
              <a:spcAft>
                <a:spcPts val="0"/>
              </a:spcAft>
              <a:buFont typeface="Symbol" charset="2"/>
              <a:buChar char=""/>
            </a:pPr>
            <a:r>
              <a:rPr lang="fr-FR" sz="1100">
                <a:ln>
                  <a:noFill/>
                </a:ln>
                <a:solidFill>
                  <a:srgbClr val="000000"/>
                </a:solidFill>
                <a:effectLst/>
                <a:ea typeface="Calibri" charset="0"/>
                <a:cs typeface="Times New Roman" charset="0"/>
              </a:rPr>
              <a:t>Une devise : « Plaire et instruire »</a:t>
            </a:r>
            <a:endParaRPr lang="fr-FR" sz="1200">
              <a:effectLst/>
              <a:ea typeface="Calibri" charset="0"/>
              <a:cs typeface="Times New Roman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2903855" y="4901565"/>
            <a:ext cx="2133600" cy="1725295"/>
          </a:xfrm>
          <a:prstGeom prst="roundRect">
            <a:avLst/>
          </a:prstGeom>
          <a:gradFill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</a:gra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fr-FR" sz="1200" b="1" u="sng">
                <a:effectLst/>
                <a:ea typeface="Calibri" charset="0"/>
                <a:cs typeface="Times New Roman" charset="0"/>
              </a:rPr>
              <a:t>Manifeste(s) </a:t>
            </a:r>
            <a:r>
              <a:rPr lang="fr-FR" sz="1200">
                <a:effectLst/>
                <a:ea typeface="Calibri" charset="0"/>
                <a:cs typeface="Times New Roman" charset="0"/>
              </a:rPr>
              <a:t>: </a:t>
            </a:r>
            <a:r>
              <a:rPr lang="fr-FR" sz="1200" u="sng">
                <a:effectLst/>
                <a:ea typeface="Calibri" charset="0"/>
                <a:cs typeface="Times New Roman" charset="0"/>
              </a:rPr>
              <a:t>Poétique </a:t>
            </a:r>
            <a:r>
              <a:rPr lang="fr-FR" sz="1200">
                <a:effectLst/>
                <a:ea typeface="Calibri" charset="0"/>
                <a:cs typeface="Times New Roman" charset="0"/>
              </a:rPr>
              <a:t>d’Aristote ( IV avt J.C) et </a:t>
            </a:r>
            <a:r>
              <a:rPr lang="fr-FR" sz="1200" u="sng">
                <a:effectLst/>
                <a:ea typeface="Calibri" charset="0"/>
                <a:cs typeface="Times New Roman" charset="0"/>
              </a:rPr>
              <a:t>Art poétique</a:t>
            </a:r>
            <a:r>
              <a:rPr lang="fr-FR" sz="1200">
                <a:effectLst/>
                <a:ea typeface="Calibri" charset="0"/>
                <a:cs typeface="Times New Roman" charset="0"/>
              </a:rPr>
              <a:t> de Boileau</a:t>
            </a:r>
          </a:p>
          <a:p>
            <a:pPr>
              <a:spcAft>
                <a:spcPts val="0"/>
              </a:spcAft>
            </a:pPr>
            <a:r>
              <a:rPr lang="fr-FR" sz="1200" b="1" u="sng">
                <a:effectLst/>
                <a:ea typeface="Calibri" charset="0"/>
                <a:cs typeface="Times New Roman" charset="0"/>
              </a:rPr>
              <a:t>Auteurs : </a:t>
            </a:r>
            <a:r>
              <a:rPr lang="fr-FR" sz="1200">
                <a:effectLst/>
                <a:ea typeface="Calibri" charset="0"/>
                <a:cs typeface="Times New Roman" charset="0"/>
              </a:rPr>
              <a:t>Racine, Molière, La Fontaine, Pascal, La Bruyère, La Rochefoucault, Perrault, Mme de La Fayette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7726680" y="4460240"/>
            <a:ext cx="2581910" cy="1482725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200" b="1" u="sng">
                <a:effectLst/>
                <a:ea typeface="Calibri" charset="0"/>
                <a:cs typeface="Times New Roman" charset="0"/>
              </a:rPr>
              <a:t>Objectif</a:t>
            </a:r>
            <a:r>
              <a:rPr lang="fr-FR" sz="1200">
                <a:effectLst/>
                <a:ea typeface="Calibri" charset="0"/>
                <a:cs typeface="Times New Roman" charset="0"/>
              </a:rPr>
              <a:t>: </a:t>
            </a:r>
            <a:r>
              <a:rPr lang="fr-FR" sz="1100">
                <a:effectLst/>
                <a:ea typeface="Calibri" charset="0"/>
                <a:cs typeface="Times New Roman" charset="0"/>
              </a:rPr>
              <a:t>L’ idéal de </a:t>
            </a:r>
            <a:r>
              <a:rPr lang="fr-FR" sz="1100" b="1">
                <a:effectLst/>
                <a:ea typeface="Calibri" charset="0"/>
                <a:cs typeface="Times New Roman" charset="0"/>
              </a:rPr>
              <a:t>« L’Honnête Homme »</a:t>
            </a:r>
            <a:r>
              <a:rPr lang="fr-FR" sz="1100">
                <a:effectLst/>
                <a:ea typeface="Calibri" charset="0"/>
                <a:cs typeface="Times New Roman" charset="0"/>
              </a:rPr>
              <a:t> améliorer la condition de l’Homme et – Peindre L’Universalité et l’Eternité en passant par la Morale et l’Esthétique (Limite : vision manichéenne)= instruire tout en distrayant </a:t>
            </a:r>
            <a:endParaRPr lang="fr-FR" sz="1200">
              <a:effectLst/>
              <a:ea typeface="Calibri" charset="0"/>
              <a:cs typeface="Times New Roman" charset="0"/>
            </a:endParaRPr>
          </a:p>
        </p:txBody>
      </p:sp>
      <p:cxnSp>
        <p:nvCxnSpPr>
          <p:cNvPr id="20" name="Connecteur droit avec flèche 19"/>
          <p:cNvCxnSpPr/>
          <p:nvPr/>
        </p:nvCxnSpPr>
        <p:spPr>
          <a:xfrm flipV="1">
            <a:off x="4166235" y="4581525"/>
            <a:ext cx="464820" cy="563880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en angle 20"/>
          <p:cNvCxnSpPr/>
          <p:nvPr/>
        </p:nvCxnSpPr>
        <p:spPr>
          <a:xfrm>
            <a:off x="2903855" y="3204845"/>
            <a:ext cx="918845" cy="226060"/>
          </a:xfrm>
          <a:prstGeom prst="bentConnector3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flipH="1" flipV="1">
            <a:off x="5767705" y="4692015"/>
            <a:ext cx="112395" cy="567690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      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0" y="914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Rectangle 26"/>
          <p:cNvSpPr>
            <a:spLocks noChangeArrowheads="1"/>
          </p:cNvSpPr>
          <p:nvPr/>
        </p:nvSpPr>
        <p:spPr bwMode="auto">
          <a:xfrm>
            <a:off x="0" y="914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Rectangle 27"/>
          <p:cNvSpPr>
            <a:spLocks noChangeArrowheads="1"/>
          </p:cNvSpPr>
          <p:nvPr/>
        </p:nvSpPr>
        <p:spPr bwMode="auto">
          <a:xfrm>
            <a:off x="0" y="914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Rectangle 29"/>
          <p:cNvSpPr>
            <a:spLocks noChangeArrowheads="1"/>
          </p:cNvSpPr>
          <p:nvPr/>
        </p:nvSpPr>
        <p:spPr bwMode="auto">
          <a:xfrm>
            <a:off x="0" y="914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Rectangle 31"/>
          <p:cNvSpPr>
            <a:spLocks noChangeArrowheads="1"/>
          </p:cNvSpPr>
          <p:nvPr/>
        </p:nvSpPr>
        <p:spPr bwMode="auto">
          <a:xfrm>
            <a:off x="0" y="914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0" name="Rectangle 32"/>
          <p:cNvSpPr>
            <a:spLocks noChangeArrowheads="1"/>
          </p:cNvSpPr>
          <p:nvPr/>
        </p:nvSpPr>
        <p:spPr bwMode="auto">
          <a:xfrm>
            <a:off x="0" y="13716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Rectangle 34"/>
          <p:cNvSpPr>
            <a:spLocks noChangeArrowheads="1"/>
          </p:cNvSpPr>
          <p:nvPr/>
        </p:nvSpPr>
        <p:spPr bwMode="auto">
          <a:xfrm>
            <a:off x="0" y="1828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Rectangle 36"/>
          <p:cNvSpPr>
            <a:spLocks noChangeArrowheads="1"/>
          </p:cNvSpPr>
          <p:nvPr/>
        </p:nvSpPr>
        <p:spPr bwMode="auto">
          <a:xfrm>
            <a:off x="0" y="2286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                                                                                       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Rectangle 37"/>
          <p:cNvSpPr>
            <a:spLocks noChangeArrowheads="1"/>
          </p:cNvSpPr>
          <p:nvPr/>
        </p:nvSpPr>
        <p:spPr bwMode="auto">
          <a:xfrm>
            <a:off x="0" y="2286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0" y="2743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Rectangle 41"/>
          <p:cNvSpPr>
            <a:spLocks noChangeArrowheads="1"/>
          </p:cNvSpPr>
          <p:nvPr/>
        </p:nvSpPr>
        <p:spPr bwMode="auto">
          <a:xfrm>
            <a:off x="0" y="2743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48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103</Words>
  <Application>Microsoft Macintosh PowerPoint</Application>
  <PresentationFormat>Grand écran</PresentationFormat>
  <Paragraphs>85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Calibri</vt:lpstr>
      <vt:lpstr>Calibri Light</vt:lpstr>
      <vt:lpstr>Century Schoolbook</vt:lpstr>
      <vt:lpstr>Symbol</vt:lpstr>
      <vt:lpstr>Times New Roman</vt:lpstr>
      <vt:lpstr>Arial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 ollivier</dc:creator>
  <cp:lastModifiedBy>marie ollivier</cp:lastModifiedBy>
  <cp:revision>3</cp:revision>
  <dcterms:created xsi:type="dcterms:W3CDTF">2020-01-19T16:19:25Z</dcterms:created>
  <dcterms:modified xsi:type="dcterms:W3CDTF">2020-01-23T15:14:46Z</dcterms:modified>
</cp:coreProperties>
</file>