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29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22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9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15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57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7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7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39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9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79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56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A1C9-E919-F140-AAA7-BC35DBCC2F8D}" type="datetimeFigureOut">
              <a:rPr lang="fr-FR" smtClean="0"/>
              <a:t>23/01/2020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DCDB-E36D-7F4E-976B-5949EA8D0AB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59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lCQ14wzQxU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latin typeface="Century Schoolbook" charset="0"/>
                <a:ea typeface="Century Schoolbook" charset="0"/>
                <a:cs typeface="Century Schoolbook" charset="0"/>
              </a:rPr>
              <a:t>LE CLASSICISME</a:t>
            </a:r>
          </a:p>
          <a:p>
            <a:endParaRPr lang="fr-FR" dirty="0"/>
          </a:p>
          <a:p>
            <a:r>
              <a:rPr lang="fr-FR" dirty="0" smtClean="0">
                <a:hlinkClick r:id="rId2"/>
              </a:rPr>
              <a:t>https://www.youtube.com/watch?v=lCQ14wzQxUg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0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788229" y="2700655"/>
            <a:ext cx="3289465" cy="205422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>
                <a:effectLst/>
                <a:ea typeface="Calibri" charset="0"/>
                <a:cs typeface="Times New Roman" charset="0"/>
              </a:rPr>
              <a:t>Le Classicisme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ea typeface="Calibri" charset="0"/>
                <a:cs typeface="Times New Roman" charset="0"/>
              </a:rPr>
              <a:t>(env. 1640- 1680)</a:t>
            </a:r>
          </a:p>
          <a:p>
            <a:pPr algn="ctr">
              <a:spcAft>
                <a:spcPts val="0"/>
              </a:spcAft>
            </a:pPr>
            <a:r>
              <a:rPr lang="fr-FR" sz="1200" i="1" dirty="0">
                <a:effectLst/>
                <a:ea typeface="Calibri" charset="0"/>
                <a:cs typeface="Times New Roman" charset="0"/>
              </a:rPr>
              <a:t>« Tout tendait au beau et au grand » Bossuet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271135" y="3731895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0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0" y="228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0" y="274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0" y="2743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5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895725" y="2621756"/>
            <a:ext cx="2897505" cy="173054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>
                <a:effectLst/>
                <a:ea typeface="Calibri" charset="0"/>
                <a:cs typeface="Times New Roman" charset="0"/>
              </a:rPr>
              <a:t>Le Classicisme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effectLst/>
                <a:ea typeface="Calibri" charset="0"/>
                <a:cs typeface="Times New Roman" charset="0"/>
              </a:rPr>
              <a:t>(env. 1640- 1680)</a:t>
            </a:r>
          </a:p>
          <a:p>
            <a:pPr algn="ctr">
              <a:spcAft>
                <a:spcPts val="0"/>
              </a:spcAft>
            </a:pPr>
            <a:r>
              <a:rPr lang="fr-FR" sz="1200" i="1" dirty="0">
                <a:effectLst/>
                <a:ea typeface="Calibri" charset="0"/>
                <a:cs typeface="Times New Roman" charset="0"/>
              </a:rPr>
              <a:t>« Tout tendait au beau et au grand » Bossuet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33425" y="2112582"/>
            <a:ext cx="2218055" cy="1017929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En rupture </a:t>
            </a:r>
            <a:r>
              <a:rPr lang="fr-FR" sz="1200" b="1" u="sng" dirty="0" smtClean="0">
                <a:ea typeface="Calibri" charset="0"/>
                <a:cs typeface="Times New Roman" charset="0"/>
              </a:rPr>
              <a:t>Et </a:t>
            </a:r>
            <a:r>
              <a:rPr lang="fr-FR" sz="1200" b="1" u="sng" dirty="0" smtClean="0">
                <a:effectLst/>
                <a:ea typeface="Calibri" charset="0"/>
                <a:cs typeface="Times New Roman" charset="0"/>
              </a:rPr>
              <a:t>continuité</a:t>
            </a: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 </a:t>
            </a:r>
            <a:r>
              <a:rPr lang="fr-FR" sz="1200" dirty="0">
                <a:effectLst/>
                <a:ea typeface="Calibri" charset="0"/>
                <a:cs typeface="Times New Roman" charset="0"/>
              </a:rPr>
              <a:t>: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06425" y="3442898"/>
            <a:ext cx="2133600" cy="1816807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Genres et formes 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083810" y="4809495"/>
            <a:ext cx="2112638" cy="113347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Procédés</a:t>
            </a:r>
            <a:r>
              <a:rPr lang="fr-FR" sz="1200" dirty="0">
                <a:effectLst/>
                <a:ea typeface="Calibri" charset="0"/>
                <a:cs typeface="Times New Roman" charset="0"/>
              </a:rPr>
              <a:t> </a:t>
            </a:r>
            <a:r>
              <a:rPr lang="fr-FR" sz="1200" dirty="0" smtClean="0">
                <a:effectLst/>
                <a:ea typeface="Calibri" charset="0"/>
                <a:cs typeface="Times New Roman" charset="0"/>
              </a:rPr>
              <a:t>: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301124" y="1941830"/>
            <a:ext cx="2516505" cy="221091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Principes </a:t>
            </a:r>
            <a:r>
              <a:rPr lang="fr-FR" sz="1200" b="1" u="sng" dirty="0" smtClean="0">
                <a:effectLst/>
                <a:ea typeface="Calibri" charset="0"/>
                <a:cs typeface="Times New Roman" charset="0"/>
              </a:rPr>
              <a:t>: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706262" y="1986516"/>
            <a:ext cx="818917" cy="799705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887720" y="2041957"/>
            <a:ext cx="905510" cy="819353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endCxn id="4" idx="6"/>
          </p:cNvCxnSpPr>
          <p:nvPr/>
        </p:nvCxnSpPr>
        <p:spPr>
          <a:xfrm flipH="1">
            <a:off x="6793230" y="2949185"/>
            <a:ext cx="1465118" cy="53784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975293" y="2701916"/>
            <a:ext cx="995362" cy="456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714176" y="3582511"/>
            <a:ext cx="1222375" cy="57848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6680836" y="4231641"/>
            <a:ext cx="1028065" cy="57086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271135" y="3731895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1161773" y="421732"/>
            <a:ext cx="3656965" cy="1511454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 dirty="0" smtClean="0">
                <a:effectLst/>
                <a:ea typeface="Calibri" charset="0"/>
                <a:cs typeface="Times New Roman" charset="0"/>
              </a:rPr>
              <a:t>Contexte:</a:t>
            </a:r>
            <a:endParaRPr lang="fr-FR" sz="1200" dirty="0" smtClean="0">
              <a:effectLst/>
              <a:ea typeface="Calibri" charset="0"/>
              <a:cs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fr-FR" sz="1200" dirty="0" smtClean="0">
                <a:effectLst/>
                <a:ea typeface="Calibri" charset="0"/>
                <a:cs typeface="Times New Roman" charset="0"/>
              </a:rPr>
              <a:t> 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5656938" y="464190"/>
            <a:ext cx="2668905" cy="1510502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Mots clefs </a:t>
            </a:r>
            <a:r>
              <a:rPr lang="fr-FR" sz="12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:</a:t>
            </a:r>
            <a:endParaRPr lang="fr-FR" sz="1200" dirty="0" smtClean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903855" y="4295933"/>
            <a:ext cx="1682749" cy="1760483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Manifeste(s) </a:t>
            </a:r>
            <a:r>
              <a:rPr lang="fr-FR" sz="1200" b="1" u="sng" dirty="0" smtClean="0">
                <a:effectLst/>
                <a:ea typeface="Calibri" charset="0"/>
                <a:cs typeface="Times New Roman" charset="0"/>
              </a:rPr>
              <a:t>et </a:t>
            </a:r>
            <a:r>
              <a:rPr lang="fr-FR" sz="1200" dirty="0" smtClean="0">
                <a:ea typeface="Calibri" charset="0"/>
                <a:cs typeface="Times New Roman" charset="0"/>
              </a:rPr>
              <a:t>Auteurs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7726679" y="4450554"/>
            <a:ext cx="3222369" cy="149241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 dirty="0">
                <a:effectLst/>
                <a:ea typeface="Calibri" charset="0"/>
                <a:cs typeface="Times New Roman" charset="0"/>
              </a:rPr>
              <a:t>Objectif</a:t>
            </a:r>
            <a:r>
              <a:rPr lang="fr-FR" sz="1200" dirty="0" smtClean="0">
                <a:effectLst/>
                <a:ea typeface="Calibri" charset="0"/>
                <a:cs typeface="Times New Roman" charset="0"/>
              </a:rPr>
              <a:t>:</a:t>
            </a:r>
            <a:endParaRPr lang="fr-FR" sz="12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3638611" y="3847465"/>
            <a:ext cx="461770" cy="457169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>
            <a:off x="2972752" y="2689543"/>
            <a:ext cx="981393" cy="489426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5544543" y="4246680"/>
            <a:ext cx="112395" cy="56769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0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0" y="228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0" y="274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0" y="2743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895725" y="2700655"/>
            <a:ext cx="2897505" cy="205422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>
                <a:effectLst/>
                <a:ea typeface="Calibri" charset="0"/>
                <a:cs typeface="Times New Roman" charset="0"/>
              </a:rPr>
              <a:t>Le Classicisme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fr-FR" sz="1200">
                <a:effectLst/>
                <a:ea typeface="Calibri" charset="0"/>
                <a:cs typeface="Times New Roman" charset="0"/>
              </a:rPr>
              <a:t>(env. 1660- 1690)</a:t>
            </a:r>
          </a:p>
          <a:p>
            <a:pPr algn="ctr">
              <a:spcAft>
                <a:spcPts val="0"/>
              </a:spcAft>
            </a:pPr>
            <a:r>
              <a:rPr lang="fr-FR" sz="1200" i="1">
                <a:effectLst/>
                <a:ea typeface="Calibri" charset="0"/>
                <a:cs typeface="Times New Roman" charset="0"/>
              </a:rPr>
              <a:t>« Tout tendait au beau et au grand » Bossuet</a:t>
            </a:r>
            <a:endParaRPr lang="fr-FR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33425" y="2512060"/>
            <a:ext cx="2218055" cy="69024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En rupture 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:réaction contre l’exubérance  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BAROQUE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fr-FR" sz="1100">
                <a:effectLst/>
                <a:ea typeface="Calibri" charset="0"/>
                <a:cs typeface="Times New Roman" charset="0"/>
              </a:rPr>
              <a:t> </a:t>
            </a:r>
            <a:endParaRPr lang="fr-FR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22300" y="3773805"/>
            <a:ext cx="2133600" cy="183324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Genres et formes 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Apologue (fables, contes…)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Théâtre : tragédie, comédie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Argumentation directe : pensées, maximes, discours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534025" y="5264150"/>
            <a:ext cx="1937385" cy="91567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Procédés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 : 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Effets de symétrie, parralélisme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 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Figures d’atténuation, opposition, subtitution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706995" y="2059305"/>
            <a:ext cx="2516505" cy="2057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Principes :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Imitation de l’Antiquité pour les « Anciens »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Ordre,mesure, clarté  sobriété, rigueur, règle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Vraisemblance,bienséance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Vision manichéiste du monde et de l’Homme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Lutter contre les Passions par la Raison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fr-FR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594735" y="2288540"/>
            <a:ext cx="690245" cy="690880"/>
          </a:xfrm>
          <a:prstGeom prst="straightConnector1">
            <a:avLst/>
          </a:prstGeom>
          <a:ln w="444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5887720" y="1945640"/>
            <a:ext cx="106680" cy="915670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6722110" y="2860040"/>
            <a:ext cx="986790" cy="9874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908935" y="3202940"/>
            <a:ext cx="1028065" cy="227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794635" y="4109720"/>
            <a:ext cx="1222375" cy="578485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6680835" y="4231640"/>
            <a:ext cx="1028065" cy="57086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271135" y="3731895"/>
            <a:ext cx="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>
          <a:xfrm>
            <a:off x="622935" y="904240"/>
            <a:ext cx="3656965" cy="138366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Contexte: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Louis XIV durant la 1</a:t>
            </a:r>
            <a:r>
              <a:rPr lang="fr-FR" sz="1100" baseline="30000">
                <a:effectLst/>
                <a:ea typeface="Calibri" charset="0"/>
                <a:cs typeface="Times New Roman" charset="0"/>
              </a:rPr>
              <a:t>ère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 partie de son règne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En Réaction aux mœurs grossières de la cour d’Henri IV – Jansénisme // Mondains et libertins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Contexte de violence, de désordre : guerres de religion, fronde des Seigneurs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effectLst/>
                <a:ea typeface="Calibri" charset="0"/>
                <a:cs typeface="Times New Roman" charset="0"/>
              </a:rPr>
              <a:t> 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457200">
              <a:spcAft>
                <a:spcPts val="0"/>
              </a:spcAft>
            </a:pPr>
            <a:r>
              <a:rPr lang="fr-FR" sz="1100">
                <a:effectLst/>
                <a:ea typeface="Calibri" charset="0"/>
                <a:cs typeface="Times New Roman" charset="0"/>
              </a:rPr>
              <a:t> 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228600">
              <a:spcAft>
                <a:spcPts val="0"/>
              </a:spcAft>
            </a:pPr>
            <a:r>
              <a:rPr lang="fr-FR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5083810" y="899795"/>
            <a:ext cx="2668905" cy="104203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Mots clefs/Thèmes </a:t>
            </a:r>
            <a:r>
              <a:rPr lang="fr-FR" sz="120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: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ORDRE et MESURE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RAISON /MORALE/PASSIONS</a:t>
            </a:r>
            <a:endParaRPr lang="fr-FR" sz="1200">
              <a:effectLst/>
              <a:ea typeface="Calibri" charset="0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fr-FR" sz="1100">
                <a:ln>
                  <a:noFill/>
                </a:ln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Une devise : « Plaire et instruire »</a:t>
            </a:r>
            <a:endParaRPr lang="fr-FR" sz="120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903855" y="4901565"/>
            <a:ext cx="2133600" cy="1725295"/>
          </a:xfrm>
          <a:prstGeom prst="roundRect">
            <a:avLst/>
          </a:prstGeom>
          <a:gradFill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Manifeste(s) 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: </a:t>
            </a:r>
            <a:r>
              <a:rPr lang="fr-FR" sz="1200" u="sng">
                <a:effectLst/>
                <a:ea typeface="Calibri" charset="0"/>
                <a:cs typeface="Times New Roman" charset="0"/>
              </a:rPr>
              <a:t>Poétique 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d’Aristote ( IV avt J.C) et </a:t>
            </a:r>
            <a:r>
              <a:rPr lang="fr-FR" sz="1200" u="sng">
                <a:effectLst/>
                <a:ea typeface="Calibri" charset="0"/>
                <a:cs typeface="Times New Roman" charset="0"/>
              </a:rPr>
              <a:t>Art poétique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 de Boileau</a:t>
            </a:r>
          </a:p>
          <a:p>
            <a:pPr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Auteurs : 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Racine, Molière, La Fontaine, Pascal, La Bruyère, La Rochefoucault, Perrault, Mme de La Fayette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726680" y="4460240"/>
            <a:ext cx="2581910" cy="1482725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u="sng">
                <a:effectLst/>
                <a:ea typeface="Calibri" charset="0"/>
                <a:cs typeface="Times New Roman" charset="0"/>
              </a:rPr>
              <a:t>Objectif</a:t>
            </a:r>
            <a:r>
              <a:rPr lang="fr-FR" sz="1200">
                <a:effectLst/>
                <a:ea typeface="Calibri" charset="0"/>
                <a:cs typeface="Times New Roman" charset="0"/>
              </a:rPr>
              <a:t>: 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L’ idéal de </a:t>
            </a:r>
            <a:r>
              <a:rPr lang="fr-FR" sz="1100" b="1">
                <a:effectLst/>
                <a:ea typeface="Calibri" charset="0"/>
                <a:cs typeface="Times New Roman" charset="0"/>
              </a:rPr>
              <a:t>« L’Honnête Homme »</a:t>
            </a:r>
            <a:r>
              <a:rPr lang="fr-FR" sz="1100">
                <a:effectLst/>
                <a:ea typeface="Calibri" charset="0"/>
                <a:cs typeface="Times New Roman" charset="0"/>
              </a:rPr>
              <a:t> améliorer la condition de l’Homme et – Peindre L’Universalité et l’Eternité en passant par la Morale et l’Esthétique (Limite : vision manichéenne)= instruire tout en distrayant </a:t>
            </a:r>
            <a:endParaRPr lang="fr-FR" sz="120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4166235" y="4581525"/>
            <a:ext cx="464820" cy="56388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>
          <a:xfrm>
            <a:off x="2903855" y="3204845"/>
            <a:ext cx="918845" cy="226060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5767705" y="4692015"/>
            <a:ext cx="112395" cy="56769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3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0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0" y="228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0" y="2743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41"/>
          <p:cNvSpPr>
            <a:spLocks noChangeArrowheads="1"/>
          </p:cNvSpPr>
          <p:nvPr/>
        </p:nvSpPr>
        <p:spPr bwMode="auto">
          <a:xfrm>
            <a:off x="0" y="2743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Macintosh PowerPoint</Application>
  <PresentationFormat>Grand écran</PresentationFormat>
  <Paragraphs>85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Century Schoolbook</vt:lpstr>
      <vt:lpstr>Symbol</vt:lpstr>
      <vt:lpstr>Times New Roman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ollivier</dc:creator>
  <cp:lastModifiedBy>marie ollivier</cp:lastModifiedBy>
  <cp:revision>3</cp:revision>
  <dcterms:created xsi:type="dcterms:W3CDTF">2020-01-19T16:19:25Z</dcterms:created>
  <dcterms:modified xsi:type="dcterms:W3CDTF">2020-01-23T15:14:46Z</dcterms:modified>
</cp:coreProperties>
</file>