
<file path=[Content_Types].xml><?xml version="1.0" encoding="utf-8"?>
<Types xmlns="http://schemas.openxmlformats.org/package/2006/content-types">
  <Default Extension="xml" ContentType="application/xml"/>
  <Default Extension="docx" ContentType="application/vnd.openxmlformats-officedocument.wordprocessingml.document"/>
  <Default Extension="jpeg" ContentType="image/jpeg"/>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77" r:id="rId5"/>
    <p:sldId id="284" r:id="rId6"/>
    <p:sldId id="261" r:id="rId7"/>
    <p:sldId id="285" r:id="rId8"/>
    <p:sldId id="262" r:id="rId9"/>
    <p:sldId id="260" r:id="rId10"/>
    <p:sldId id="263" r:id="rId11"/>
    <p:sldId id="264" r:id="rId12"/>
    <p:sldId id="266" r:id="rId13"/>
    <p:sldId id="265" r:id="rId14"/>
    <p:sldId id="267" r:id="rId15"/>
    <p:sldId id="276" r:id="rId16"/>
    <p:sldId id="279" r:id="rId17"/>
    <p:sldId id="282" r:id="rId18"/>
    <p:sldId id="268" r:id="rId19"/>
    <p:sldId id="280" r:id="rId20"/>
    <p:sldId id="269" r:id="rId21"/>
    <p:sldId id="283" r:id="rId22"/>
    <p:sldId id="272" r:id="rId23"/>
    <p:sldId id="273" r:id="rId24"/>
    <p:sldId id="274" r:id="rId25"/>
    <p:sldId id="270" r:id="rId2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948"/>
    <p:restoredTop sz="94648"/>
  </p:normalViewPr>
  <p:slideViewPr>
    <p:cSldViewPr snapToGrid="0" snapToObjects="1">
      <p:cViewPr>
        <p:scale>
          <a:sx n="110" d="100"/>
          <a:sy n="110" d="100"/>
        </p:scale>
        <p:origin x="14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Cliquez et modifiez le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D150CBB-F1AA-EA4B-9D5D-7F3693F090C0}" type="datetimeFigureOut">
              <a:rPr lang="fr-FR" smtClean="0"/>
              <a:t>13/12/2020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E6B271-84B9-4848-ABF3-87BD57075948}" type="slidenum">
              <a:rPr lang="fr-FR" smtClean="0"/>
              <a:t>‹#›</a:t>
            </a:fld>
            <a:endParaRPr lang="fr-FR"/>
          </a:p>
        </p:txBody>
      </p:sp>
    </p:spTree>
    <p:extLst>
      <p:ext uri="{BB962C8B-B14F-4D97-AF65-F5344CB8AC3E}">
        <p14:creationId xmlns:p14="http://schemas.microsoft.com/office/powerpoint/2010/main" val="1805407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D150CBB-F1AA-EA4B-9D5D-7F3693F090C0}" type="datetimeFigureOut">
              <a:rPr lang="fr-FR" smtClean="0"/>
              <a:t>13/12/2020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E6B271-84B9-4848-ABF3-87BD57075948}" type="slidenum">
              <a:rPr lang="fr-FR" smtClean="0"/>
              <a:t>‹#›</a:t>
            </a:fld>
            <a:endParaRPr lang="fr-FR"/>
          </a:p>
        </p:txBody>
      </p:sp>
    </p:spTree>
    <p:extLst>
      <p:ext uri="{BB962C8B-B14F-4D97-AF65-F5344CB8AC3E}">
        <p14:creationId xmlns:p14="http://schemas.microsoft.com/office/powerpoint/2010/main" val="312588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D150CBB-F1AA-EA4B-9D5D-7F3693F090C0}" type="datetimeFigureOut">
              <a:rPr lang="fr-FR" smtClean="0"/>
              <a:t>13/12/2020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E6B271-84B9-4848-ABF3-87BD57075948}" type="slidenum">
              <a:rPr lang="fr-FR" smtClean="0"/>
              <a:t>‹#›</a:t>
            </a:fld>
            <a:endParaRPr lang="fr-FR"/>
          </a:p>
        </p:txBody>
      </p:sp>
    </p:spTree>
    <p:extLst>
      <p:ext uri="{BB962C8B-B14F-4D97-AF65-F5344CB8AC3E}">
        <p14:creationId xmlns:p14="http://schemas.microsoft.com/office/powerpoint/2010/main" val="926019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D150CBB-F1AA-EA4B-9D5D-7F3693F090C0}" type="datetimeFigureOut">
              <a:rPr lang="fr-FR" smtClean="0"/>
              <a:t>13/12/2020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E6B271-84B9-4848-ABF3-87BD57075948}" type="slidenum">
              <a:rPr lang="fr-FR" smtClean="0"/>
              <a:t>‹#›</a:t>
            </a:fld>
            <a:endParaRPr lang="fr-FR"/>
          </a:p>
        </p:txBody>
      </p:sp>
    </p:spTree>
    <p:extLst>
      <p:ext uri="{BB962C8B-B14F-4D97-AF65-F5344CB8AC3E}">
        <p14:creationId xmlns:p14="http://schemas.microsoft.com/office/powerpoint/2010/main" val="1478062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Cliquez et modifiez le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D150CBB-F1AA-EA4B-9D5D-7F3693F090C0}" type="datetimeFigureOut">
              <a:rPr lang="fr-FR" smtClean="0"/>
              <a:t>13/12/2020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E6B271-84B9-4848-ABF3-87BD57075948}" type="slidenum">
              <a:rPr lang="fr-FR" smtClean="0"/>
              <a:t>‹#›</a:t>
            </a:fld>
            <a:endParaRPr lang="fr-FR"/>
          </a:p>
        </p:txBody>
      </p:sp>
    </p:spTree>
    <p:extLst>
      <p:ext uri="{BB962C8B-B14F-4D97-AF65-F5344CB8AC3E}">
        <p14:creationId xmlns:p14="http://schemas.microsoft.com/office/powerpoint/2010/main" val="778627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D150CBB-F1AA-EA4B-9D5D-7F3693F090C0}" type="datetimeFigureOut">
              <a:rPr lang="fr-FR" smtClean="0"/>
              <a:t>13/12/2020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9E6B271-84B9-4848-ABF3-87BD57075948}" type="slidenum">
              <a:rPr lang="fr-FR" smtClean="0"/>
              <a:t>‹#›</a:t>
            </a:fld>
            <a:endParaRPr lang="fr-FR"/>
          </a:p>
        </p:txBody>
      </p:sp>
    </p:spTree>
    <p:extLst>
      <p:ext uri="{BB962C8B-B14F-4D97-AF65-F5344CB8AC3E}">
        <p14:creationId xmlns:p14="http://schemas.microsoft.com/office/powerpoint/2010/main" val="1776043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Cliquez et modifiez le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D150CBB-F1AA-EA4B-9D5D-7F3693F090C0}" type="datetimeFigureOut">
              <a:rPr lang="fr-FR" smtClean="0"/>
              <a:t>13/12/2020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9E6B271-84B9-4848-ABF3-87BD57075948}" type="slidenum">
              <a:rPr lang="fr-FR" smtClean="0"/>
              <a:t>‹#›</a:t>
            </a:fld>
            <a:endParaRPr lang="fr-FR"/>
          </a:p>
        </p:txBody>
      </p:sp>
    </p:spTree>
    <p:extLst>
      <p:ext uri="{BB962C8B-B14F-4D97-AF65-F5344CB8AC3E}">
        <p14:creationId xmlns:p14="http://schemas.microsoft.com/office/powerpoint/2010/main" val="2095609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BD150CBB-F1AA-EA4B-9D5D-7F3693F090C0}" type="datetimeFigureOut">
              <a:rPr lang="fr-FR" smtClean="0"/>
              <a:t>13/12/2020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9E6B271-84B9-4848-ABF3-87BD57075948}" type="slidenum">
              <a:rPr lang="fr-FR" smtClean="0"/>
              <a:t>‹#›</a:t>
            </a:fld>
            <a:endParaRPr lang="fr-FR"/>
          </a:p>
        </p:txBody>
      </p:sp>
    </p:spTree>
    <p:extLst>
      <p:ext uri="{BB962C8B-B14F-4D97-AF65-F5344CB8AC3E}">
        <p14:creationId xmlns:p14="http://schemas.microsoft.com/office/powerpoint/2010/main" val="25538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D150CBB-F1AA-EA4B-9D5D-7F3693F090C0}" type="datetimeFigureOut">
              <a:rPr lang="fr-FR" smtClean="0"/>
              <a:t>13/12/2020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9E6B271-84B9-4848-ABF3-87BD57075948}" type="slidenum">
              <a:rPr lang="fr-FR" smtClean="0"/>
              <a:t>‹#›</a:t>
            </a:fld>
            <a:endParaRPr lang="fr-FR"/>
          </a:p>
        </p:txBody>
      </p:sp>
    </p:spTree>
    <p:extLst>
      <p:ext uri="{BB962C8B-B14F-4D97-AF65-F5344CB8AC3E}">
        <p14:creationId xmlns:p14="http://schemas.microsoft.com/office/powerpoint/2010/main" val="1874189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Cliquez et modifiez le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D150CBB-F1AA-EA4B-9D5D-7F3693F090C0}" type="datetimeFigureOut">
              <a:rPr lang="fr-FR" smtClean="0"/>
              <a:t>13/12/2020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9E6B271-84B9-4848-ABF3-87BD57075948}" type="slidenum">
              <a:rPr lang="fr-FR" smtClean="0"/>
              <a:t>‹#›</a:t>
            </a:fld>
            <a:endParaRPr lang="fr-FR"/>
          </a:p>
        </p:txBody>
      </p:sp>
    </p:spTree>
    <p:extLst>
      <p:ext uri="{BB962C8B-B14F-4D97-AF65-F5344CB8AC3E}">
        <p14:creationId xmlns:p14="http://schemas.microsoft.com/office/powerpoint/2010/main" val="208725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Cliquez et modifiez le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D150CBB-F1AA-EA4B-9D5D-7F3693F090C0}" type="datetimeFigureOut">
              <a:rPr lang="fr-FR" smtClean="0"/>
              <a:t>13/12/2020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9E6B271-84B9-4848-ABF3-87BD57075948}" type="slidenum">
              <a:rPr lang="fr-FR" smtClean="0"/>
              <a:t>‹#›</a:t>
            </a:fld>
            <a:endParaRPr lang="fr-FR"/>
          </a:p>
        </p:txBody>
      </p:sp>
    </p:spTree>
    <p:extLst>
      <p:ext uri="{BB962C8B-B14F-4D97-AF65-F5344CB8AC3E}">
        <p14:creationId xmlns:p14="http://schemas.microsoft.com/office/powerpoint/2010/main" val="120044751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50CBB-F1AA-EA4B-9D5D-7F3693F090C0}" type="datetimeFigureOut">
              <a:rPr lang="fr-FR" smtClean="0"/>
              <a:t>13/12/2020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E6B271-84B9-4848-ABF3-87BD57075948}" type="slidenum">
              <a:rPr lang="fr-FR" smtClean="0"/>
              <a:t>‹#›</a:t>
            </a:fld>
            <a:endParaRPr lang="fr-FR"/>
          </a:p>
        </p:txBody>
      </p:sp>
    </p:spTree>
    <p:extLst>
      <p:ext uri="{BB962C8B-B14F-4D97-AF65-F5344CB8AC3E}">
        <p14:creationId xmlns:p14="http://schemas.microsoft.com/office/powerpoint/2010/main" val="1059474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Incantation%20M&#233;d&#233;e&#160;:%20Acte%20I%20sc&#232;ne%204%20-%20v%20241%20&#224;%20v%20262%20https:/www.youtube.com/watch?v=4-cgjQpIFi4" TargetMode="External"/><Relationship Id="rId3" Type="http://schemas.openxmlformats.org/officeDocument/2006/relationships/hyperlink" Target="https://www.youtube.com/watch?v=4-cgjQpIFi4"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Document_Microsoft_Word1.docx"/><Relationship Id="rId4"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Séance 5: Acte I </a:t>
            </a:r>
            <a:r>
              <a:rPr lang="fr-FR" dirty="0" err="1" smtClean="0"/>
              <a:t>sc</a:t>
            </a:r>
            <a:r>
              <a:rPr lang="fr-FR" dirty="0" smtClean="0"/>
              <a:t> 4</a:t>
            </a:r>
            <a:r>
              <a:rPr lang="fr-FR" dirty="0"/>
              <a:t/>
            </a:r>
            <a:br>
              <a:rPr lang="fr-FR" dirty="0"/>
            </a:br>
            <a:r>
              <a:rPr lang="fr-FR" dirty="0" smtClean="0"/>
              <a:t>v 229-254</a:t>
            </a:r>
            <a:endParaRPr lang="fr-FR" dirty="0"/>
          </a:p>
        </p:txBody>
      </p:sp>
      <p:sp>
        <p:nvSpPr>
          <p:cNvPr id="3" name="Sous-titre 2"/>
          <p:cNvSpPr>
            <a:spLocks noGrp="1"/>
          </p:cNvSpPr>
          <p:nvPr>
            <p:ph type="subTitle" idx="1"/>
          </p:nvPr>
        </p:nvSpPr>
        <p:spPr/>
        <p:txBody>
          <a:bodyPr/>
          <a:lstStyle/>
          <a:p>
            <a:r>
              <a:rPr lang="fr-FR" dirty="0" smtClean="0"/>
              <a:t>Médée: une femme bafouée</a:t>
            </a:r>
          </a:p>
          <a:p>
            <a:r>
              <a:rPr lang="fr-FR" dirty="0" smtClean="0">
                <a:hlinkClick r:id="rId2"/>
              </a:rPr>
              <a:t>Incantation Médée : Acte I scène 4 - v 241 à v 262 </a:t>
            </a:r>
            <a:r>
              <a:rPr lang="fr-FR" dirty="0" smtClean="0">
                <a:hlinkClick r:id="rId3"/>
              </a:rPr>
              <a:t>https://www.youtube.com/watch?v=4-cgjQpIFi4</a:t>
            </a:r>
            <a:endParaRPr lang="fr-FR" dirty="0" smtClean="0"/>
          </a:p>
          <a:p>
            <a:endParaRPr lang="fr-FR" dirty="0"/>
          </a:p>
        </p:txBody>
      </p:sp>
    </p:spTree>
    <p:extLst>
      <p:ext uri="{BB962C8B-B14F-4D97-AF65-F5344CB8AC3E}">
        <p14:creationId xmlns:p14="http://schemas.microsoft.com/office/powerpoint/2010/main" val="16900427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Bilan </a:t>
            </a:r>
            <a:endParaRPr lang="fr-FR" dirty="0"/>
          </a:p>
        </p:txBody>
      </p:sp>
      <p:sp>
        <p:nvSpPr>
          <p:cNvPr id="3" name="Espace réservé du contenu 2"/>
          <p:cNvSpPr>
            <a:spLocks noGrp="1"/>
          </p:cNvSpPr>
          <p:nvPr>
            <p:ph idx="1"/>
          </p:nvPr>
        </p:nvSpPr>
        <p:spPr>
          <a:solidFill>
            <a:schemeClr val="accent6">
              <a:lumMod val="20000"/>
              <a:lumOff val="80000"/>
            </a:schemeClr>
          </a:solidFill>
        </p:spPr>
        <p:txBody>
          <a:bodyPr/>
          <a:lstStyle/>
          <a:p>
            <a:endParaRPr lang="fr-FR" dirty="0" smtClean="0"/>
          </a:p>
          <a:p>
            <a:pPr>
              <a:lnSpc>
                <a:spcPct val="150000"/>
              </a:lnSpc>
            </a:pPr>
            <a:r>
              <a:rPr lang="fr-FR" dirty="0" smtClean="0"/>
              <a:t>On remarque donc une </a:t>
            </a:r>
            <a:r>
              <a:rPr lang="fr-FR" dirty="0" smtClean="0">
                <a:solidFill>
                  <a:srgbClr val="FF0000"/>
                </a:solidFill>
              </a:rPr>
              <a:t>gradation dans la colère</a:t>
            </a:r>
            <a:r>
              <a:rPr lang="fr-FR" dirty="0" smtClean="0"/>
              <a:t>, puisqu’après avoir exprimé </a:t>
            </a:r>
            <a:r>
              <a:rPr lang="fr-FR" dirty="0" smtClean="0">
                <a:solidFill>
                  <a:srgbClr val="FF0000"/>
                </a:solidFill>
              </a:rPr>
              <a:t>son indignation</a:t>
            </a:r>
            <a:r>
              <a:rPr lang="fr-FR" dirty="0" smtClean="0"/>
              <a:t>, elle passe à </a:t>
            </a:r>
            <a:r>
              <a:rPr lang="fr-FR" dirty="0" smtClean="0">
                <a:solidFill>
                  <a:srgbClr val="FF0000"/>
                </a:solidFill>
              </a:rPr>
              <a:t>l’accusation</a:t>
            </a:r>
            <a:r>
              <a:rPr lang="fr-FR" dirty="0" smtClean="0"/>
              <a:t> et finit par </a:t>
            </a:r>
            <a:r>
              <a:rPr lang="fr-FR" dirty="0" smtClean="0">
                <a:solidFill>
                  <a:srgbClr val="FF0000"/>
                </a:solidFill>
              </a:rPr>
              <a:t>s’adresser à une puissance divine</a:t>
            </a:r>
            <a:r>
              <a:rPr lang="fr-FR" dirty="0" smtClean="0"/>
              <a:t>, seule capable de l’aider dans son projet funeste</a:t>
            </a:r>
            <a:r>
              <a:rPr lang="fr-FR" dirty="0" smtClean="0">
                <a:effectLst/>
              </a:rPr>
              <a:t> </a:t>
            </a:r>
            <a:endParaRPr lang="fr-FR" dirty="0"/>
          </a:p>
        </p:txBody>
      </p:sp>
    </p:spTree>
    <p:extLst>
      <p:ext uri="{BB962C8B-B14F-4D97-AF65-F5344CB8AC3E}">
        <p14:creationId xmlns:p14="http://schemas.microsoft.com/office/powerpoint/2010/main" val="1371318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4">
              <a:lumMod val="40000"/>
              <a:lumOff val="60000"/>
            </a:schemeClr>
          </a:solidFill>
        </p:spPr>
        <p:txBody>
          <a:bodyPr/>
          <a:lstStyle/>
          <a:p>
            <a:r>
              <a:rPr lang="fr-FR" dirty="0" smtClean="0"/>
              <a:t>Axe 1: Une femme humiliée</a:t>
            </a:r>
            <a:r>
              <a:rPr lang="is-IS" dirty="0" smtClean="0"/>
              <a:t>…</a:t>
            </a:r>
            <a:endParaRPr lang="fr-FR" dirty="0"/>
          </a:p>
        </p:txBody>
      </p:sp>
      <p:sp>
        <p:nvSpPr>
          <p:cNvPr id="3" name="Espace réservé du contenu 2"/>
          <p:cNvSpPr>
            <a:spLocks noGrp="1"/>
          </p:cNvSpPr>
          <p:nvPr>
            <p:ph idx="1"/>
          </p:nvPr>
        </p:nvSpPr>
        <p:spPr>
          <a:xfrm>
            <a:off x="657225" y="1690688"/>
            <a:ext cx="10567987" cy="4351338"/>
          </a:xfrm>
        </p:spPr>
        <p:txBody>
          <a:bodyPr/>
          <a:lstStyle/>
          <a:p>
            <a:r>
              <a:rPr lang="fr-FR" dirty="0" smtClean="0"/>
              <a:t>1/ Médée est cruellement blessée par la décision de Jason. Justifiez-le </a:t>
            </a: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781155033"/>
              </p:ext>
            </p:extLst>
          </p:nvPr>
        </p:nvGraphicFramePr>
        <p:xfrm>
          <a:off x="2161311" y="2363190"/>
          <a:ext cx="8141193" cy="3731248"/>
        </p:xfrm>
        <a:graphic>
          <a:graphicData uri="http://schemas.openxmlformats.org/drawingml/2006/table">
            <a:tbl>
              <a:tblPr firstRow="1" bandRow="1">
                <a:tableStyleId>{5C22544A-7EE6-4342-B048-85BDC9FD1C3A}</a:tableStyleId>
              </a:tblPr>
              <a:tblGrid>
                <a:gridCol w="2713731"/>
                <a:gridCol w="2713731"/>
                <a:gridCol w="2713731"/>
              </a:tblGrid>
              <a:tr h="687335">
                <a:tc>
                  <a:txBody>
                    <a:bodyPr/>
                    <a:lstStyle/>
                    <a:p>
                      <a:r>
                        <a:rPr lang="fr-FR" dirty="0" smtClean="0"/>
                        <a:t>Citations </a:t>
                      </a:r>
                      <a:endParaRPr lang="fr-FR" dirty="0"/>
                    </a:p>
                  </a:txBody>
                  <a:tcPr/>
                </a:tc>
                <a:tc>
                  <a:txBody>
                    <a:bodyPr/>
                    <a:lstStyle/>
                    <a:p>
                      <a:r>
                        <a:rPr lang="fr-FR" dirty="0" smtClean="0"/>
                        <a:t>Identification</a:t>
                      </a:r>
                      <a:r>
                        <a:rPr lang="fr-FR" baseline="0" dirty="0" smtClean="0"/>
                        <a:t> des procédés</a:t>
                      </a:r>
                      <a:endParaRPr lang="fr-FR" dirty="0"/>
                    </a:p>
                  </a:txBody>
                  <a:tcPr/>
                </a:tc>
                <a:tc>
                  <a:txBody>
                    <a:bodyPr/>
                    <a:lstStyle/>
                    <a:p>
                      <a:r>
                        <a:rPr lang="fr-FR" dirty="0" smtClean="0"/>
                        <a:t>Analyses </a:t>
                      </a:r>
                      <a:endParaRPr lang="fr-FR" dirty="0"/>
                    </a:p>
                  </a:txBody>
                  <a:tcPr/>
                </a:tc>
              </a:tr>
              <a:tr h="3043913">
                <a:tc>
                  <a:txBody>
                    <a:bodyPr/>
                    <a:lstStyle/>
                    <a:p>
                      <a:endParaRPr lang="fr-FR" dirty="0"/>
                    </a:p>
                  </a:txBody>
                  <a:tcPr/>
                </a:tc>
                <a:tc>
                  <a:txBody>
                    <a:bodyPr/>
                    <a:lstStyle/>
                    <a:p>
                      <a:r>
                        <a:rPr lang="fr-FR" dirty="0" smtClean="0"/>
                        <a:t>Champ lexical « amour »</a:t>
                      </a:r>
                    </a:p>
                    <a:p>
                      <a:endParaRPr lang="fr-FR" dirty="0" smtClean="0"/>
                    </a:p>
                    <a:p>
                      <a:r>
                        <a:rPr lang="fr-FR" dirty="0" smtClean="0"/>
                        <a:t>Champ</a:t>
                      </a:r>
                      <a:r>
                        <a:rPr lang="fr-FR" baseline="0" dirty="0" smtClean="0"/>
                        <a:t> lexical de la « haine »</a:t>
                      </a:r>
                    </a:p>
                    <a:p>
                      <a:endParaRPr lang="fr-FR" baseline="0" dirty="0" smtClean="0"/>
                    </a:p>
                    <a:p>
                      <a:r>
                        <a:rPr lang="fr-FR" baseline="0" dirty="0" smtClean="0"/>
                        <a:t>Antithèses </a:t>
                      </a:r>
                    </a:p>
                    <a:p>
                      <a:endParaRPr lang="fr-FR" baseline="0" dirty="0" smtClean="0"/>
                    </a:p>
                    <a:p>
                      <a:r>
                        <a:rPr lang="fr-FR" baseline="0" dirty="0" smtClean="0"/>
                        <a:t>Ponctuations expressives </a:t>
                      </a:r>
                    </a:p>
                    <a:p>
                      <a:endParaRPr lang="fr-FR" baseline="0" dirty="0" smtClean="0"/>
                    </a:p>
                    <a:p>
                      <a:r>
                        <a:rPr lang="fr-FR" baseline="0" dirty="0" smtClean="0"/>
                        <a:t>Figures de répétitions </a:t>
                      </a:r>
                      <a:endParaRPr lang="fr-FR" dirty="0" smtClean="0"/>
                    </a:p>
                  </a:txBody>
                  <a:tcPr/>
                </a:tc>
                <a:tc>
                  <a:txBody>
                    <a:bodyPr/>
                    <a:lstStyle/>
                    <a:p>
                      <a:endParaRPr lang="fr-FR" dirty="0"/>
                    </a:p>
                  </a:txBody>
                  <a:tcPr/>
                </a:tc>
              </a:tr>
            </a:tbl>
          </a:graphicData>
        </a:graphic>
      </p:graphicFrame>
    </p:spTree>
    <p:extLst>
      <p:ext uri="{BB962C8B-B14F-4D97-AF65-F5344CB8AC3E}">
        <p14:creationId xmlns:p14="http://schemas.microsoft.com/office/powerpoint/2010/main" val="15113392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6">
              <a:lumMod val="20000"/>
              <a:lumOff val="80000"/>
            </a:schemeClr>
          </a:solidFill>
        </p:spPr>
        <p:txBody>
          <a:bodyPr/>
          <a:lstStyle/>
          <a:p>
            <a:r>
              <a:rPr lang="fr-FR" dirty="0" smtClean="0"/>
              <a:t>Profondément humaine: </a:t>
            </a:r>
            <a:br>
              <a:rPr lang="fr-FR" dirty="0" smtClean="0"/>
            </a:br>
            <a:endParaRPr lang="fr-FR" dirty="0"/>
          </a:p>
        </p:txBody>
      </p:sp>
      <p:sp>
        <p:nvSpPr>
          <p:cNvPr id="3" name="Espace réservé du contenu 2"/>
          <p:cNvSpPr>
            <a:spLocks noGrp="1"/>
          </p:cNvSpPr>
          <p:nvPr>
            <p:ph idx="1"/>
          </p:nvPr>
        </p:nvSpPr>
        <p:spPr/>
        <p:txBody>
          <a:bodyPr/>
          <a:lstStyle/>
          <a:p>
            <a:r>
              <a:rPr lang="fr-FR" dirty="0" smtClean="0"/>
              <a:t>- stupéfaction + bouillonnement d’émotions = rythmes- césures martelant chaque vers + ponctuations expressives </a:t>
            </a:r>
          </a:p>
          <a:p>
            <a:r>
              <a:rPr lang="fr-FR" dirty="0" smtClean="0"/>
              <a:t>Médée semble se répéter l’impensable: « Jason me répudie !  »= incompréhension </a:t>
            </a:r>
          </a:p>
          <a:p>
            <a:r>
              <a:rPr lang="fr-FR" dirty="0" smtClean="0"/>
              <a:t>Souvenirs et devoirs conjugaux (v 226-229)= parallélisme + jeux de rimes =  passé et présent pour tenter de saisir – </a:t>
            </a:r>
          </a:p>
          <a:p>
            <a:r>
              <a:rPr lang="fr-FR" dirty="0" smtClean="0">
                <a:solidFill>
                  <a:srgbClr val="FF0000"/>
                </a:solidFill>
              </a:rPr>
              <a:t>Médée cherche ici à comprendre cette situation soudaine et inattendue et va réaliser pleinement cet affront – v 230 «Quoi ! ».  </a:t>
            </a:r>
            <a:endParaRPr lang="fr-FR" dirty="0">
              <a:solidFill>
                <a:srgbClr val="FF0000"/>
              </a:solidFill>
            </a:endParaRPr>
          </a:p>
        </p:txBody>
      </p:sp>
    </p:spTree>
    <p:extLst>
      <p:ext uri="{BB962C8B-B14F-4D97-AF65-F5344CB8AC3E}">
        <p14:creationId xmlns:p14="http://schemas.microsoft.com/office/powerpoint/2010/main" val="1353253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Paragraphe rédigé</a:t>
            </a:r>
            <a:endParaRPr lang="fr-FR" dirty="0"/>
          </a:p>
        </p:txBody>
      </p:sp>
      <p:sp>
        <p:nvSpPr>
          <p:cNvPr id="3" name="Espace réservé du contenu 2"/>
          <p:cNvSpPr>
            <a:spLocks noGrp="1"/>
          </p:cNvSpPr>
          <p:nvPr>
            <p:ph idx="1"/>
          </p:nvPr>
        </p:nvSpPr>
        <p:spPr>
          <a:xfrm>
            <a:off x="838200" y="1825624"/>
            <a:ext cx="10515600" cy="4679347"/>
          </a:xfrm>
        </p:spPr>
        <p:txBody>
          <a:bodyPr>
            <a:noAutofit/>
          </a:bodyPr>
          <a:lstStyle/>
          <a:p>
            <a:pPr algn="just"/>
            <a:r>
              <a:rPr lang="fr-FR" sz="2400" i="1" dirty="0"/>
              <a:t>. </a:t>
            </a:r>
            <a:r>
              <a:rPr lang="fr-FR" sz="2400" dirty="0"/>
              <a:t>Le monologue de Médée est </a:t>
            </a:r>
            <a:r>
              <a:rPr lang="fr-FR" sz="2400" dirty="0">
                <a:solidFill>
                  <a:schemeClr val="accent5">
                    <a:lumMod val="75000"/>
                  </a:schemeClr>
                </a:solidFill>
              </a:rPr>
              <a:t>le discours d’une femme blessée</a:t>
            </a:r>
            <a:r>
              <a:rPr lang="fr-FR" sz="2400" dirty="0"/>
              <a:t>. On peut relever des </a:t>
            </a:r>
            <a:r>
              <a:rPr lang="fr-FR" sz="2400" dirty="0">
                <a:solidFill>
                  <a:schemeClr val="accent2">
                    <a:lumMod val="75000"/>
                  </a:schemeClr>
                </a:solidFill>
              </a:rPr>
              <a:t>exclamations et des questions rhétoriques qui </a:t>
            </a:r>
            <a:r>
              <a:rPr lang="fr-FR" sz="2400" dirty="0" smtClean="0">
                <a:solidFill>
                  <a:schemeClr val="accent2">
                    <a:lumMod val="75000"/>
                  </a:schemeClr>
                </a:solidFill>
              </a:rPr>
              <a:t>expriment </a:t>
            </a:r>
            <a:r>
              <a:rPr lang="fr-FR" sz="2400" dirty="0">
                <a:solidFill>
                  <a:schemeClr val="accent2">
                    <a:lumMod val="75000"/>
                  </a:schemeClr>
                </a:solidFill>
              </a:rPr>
              <a:t>sa colère. </a:t>
            </a:r>
            <a:r>
              <a:rPr lang="fr-FR" sz="2400" dirty="0"/>
              <a:t>De plus, des </a:t>
            </a:r>
            <a:r>
              <a:rPr lang="fr-FR" sz="2400" dirty="0">
                <a:solidFill>
                  <a:schemeClr val="accent6">
                    <a:lumMod val="75000"/>
                  </a:schemeClr>
                </a:solidFill>
              </a:rPr>
              <a:t>répétitions viennent relayer ce sentiment, comme aux vers 231 et 232, avec le parallélisme «Me peut-il bien quitter après tant de </a:t>
            </a:r>
            <a:r>
              <a:rPr lang="fr-FR" sz="2400" dirty="0" smtClean="0">
                <a:solidFill>
                  <a:schemeClr val="accent6">
                    <a:lumMod val="75000"/>
                  </a:schemeClr>
                </a:solidFill>
              </a:rPr>
              <a:t>bienfaits</a:t>
            </a:r>
            <a:r>
              <a:rPr lang="fr-FR" sz="2400" dirty="0">
                <a:solidFill>
                  <a:schemeClr val="accent6">
                    <a:lumMod val="75000"/>
                  </a:schemeClr>
                </a:solidFill>
              </a:rPr>
              <a:t>? / M’ose-t-il bien quitter après tant de forfaits?», ou aux vers 237 et 238: «Lui </a:t>
            </a:r>
            <a:r>
              <a:rPr lang="fr-FR" sz="2400" dirty="0" err="1">
                <a:solidFill>
                  <a:schemeClr val="accent6">
                    <a:lumMod val="75000"/>
                  </a:schemeClr>
                </a:solidFill>
              </a:rPr>
              <a:t>font-ils</a:t>
            </a:r>
            <a:r>
              <a:rPr lang="fr-FR" sz="2400" dirty="0">
                <a:solidFill>
                  <a:schemeClr val="accent6">
                    <a:lumMod val="75000"/>
                  </a:schemeClr>
                </a:solidFill>
              </a:rPr>
              <a:t> présumer mon audace épuisée? / Lui </a:t>
            </a:r>
            <a:r>
              <a:rPr lang="fr-FR" sz="2400" dirty="0" err="1">
                <a:solidFill>
                  <a:schemeClr val="accent6">
                    <a:lumMod val="75000"/>
                  </a:schemeClr>
                </a:solidFill>
              </a:rPr>
              <a:t>font-ils</a:t>
            </a:r>
            <a:r>
              <a:rPr lang="fr-FR" sz="2400" dirty="0">
                <a:solidFill>
                  <a:schemeClr val="accent6">
                    <a:lumMod val="75000"/>
                  </a:schemeClr>
                </a:solidFill>
              </a:rPr>
              <a:t> présumer qu’à mon tour méprisée [...] ». </a:t>
            </a:r>
            <a:r>
              <a:rPr lang="fr-FR" sz="2400" dirty="0">
                <a:solidFill>
                  <a:srgbClr val="7030A0"/>
                </a:solidFill>
              </a:rPr>
              <a:t>La blessure de Médée est si vive, qu’elle passe, dans ce </a:t>
            </a:r>
            <a:r>
              <a:rPr lang="fr-FR" sz="2400" dirty="0" smtClean="0">
                <a:solidFill>
                  <a:srgbClr val="7030A0"/>
                </a:solidFill>
              </a:rPr>
              <a:t>monologue</a:t>
            </a:r>
            <a:r>
              <a:rPr lang="fr-FR" sz="2400" dirty="0">
                <a:solidFill>
                  <a:srgbClr val="7030A0"/>
                </a:solidFill>
              </a:rPr>
              <a:t>, de l’amour à la haine, comme en témoignent les antithèses opposant ces deux sentiments : « Tout ce qu’en ta faveur fit mon amour extrême / Je le ferai par haine», «qu’un forfait nous sépare, ainsi qu’il nous a joints», «Que mon sanglant divorce [...] s’égale aux premiers jours de notre mariage.» </a:t>
            </a:r>
            <a:r>
              <a:rPr lang="fr-FR" sz="2400" dirty="0"/>
              <a:t>Médée montre que Jason est dans l’erreur par l’emploi de verbes ou expressions comme «croit-il», «présumer», «tu t’abuses». </a:t>
            </a:r>
            <a:r>
              <a:rPr lang="fr-FR" sz="2400" dirty="0" smtClean="0"/>
              <a:t>Elle se détache ainsi définitivement de ce dernier et  affirme qu’elle seule détient la vérité.</a:t>
            </a:r>
            <a:endParaRPr lang="fr-FR" sz="2400" dirty="0"/>
          </a:p>
          <a:p>
            <a:pPr marL="0" marR="0" lvl="0" indent="0" defTabSz="914400" eaLnBrk="1" fontAlgn="auto" latinLnBrk="0" hangingPunct="1">
              <a:lnSpc>
                <a:spcPct val="100000"/>
              </a:lnSpc>
              <a:spcBef>
                <a:spcPts val="0"/>
              </a:spcBef>
              <a:spcAft>
                <a:spcPts val="0"/>
              </a:spcAft>
              <a:buClrTx/>
              <a:buSzTx/>
              <a:buFontTx/>
              <a:buNone/>
              <a:tabLst/>
              <a:defRPr/>
            </a:pPr>
            <a:endParaRPr lang="fr-FR" sz="2400" dirty="0"/>
          </a:p>
        </p:txBody>
      </p:sp>
    </p:spTree>
    <p:extLst>
      <p:ext uri="{BB962C8B-B14F-4D97-AF65-F5344CB8AC3E}">
        <p14:creationId xmlns:p14="http://schemas.microsoft.com/office/powerpoint/2010/main" val="19800269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endParaRPr lang="fr-FR" sz="2800" b="1" dirty="0"/>
          </a:p>
        </p:txBody>
      </p:sp>
      <p:sp>
        <p:nvSpPr>
          <p:cNvPr id="3" name="Espace réservé du contenu 2"/>
          <p:cNvSpPr>
            <a:spLocks noGrp="1"/>
          </p:cNvSpPr>
          <p:nvPr>
            <p:ph idx="1"/>
          </p:nvPr>
        </p:nvSpPr>
        <p:spPr/>
        <p:txBody>
          <a:bodyPr/>
          <a:lstStyle/>
          <a:p>
            <a:endParaRPr lang="fr-FR" b="1" dirty="0" smtClean="0"/>
          </a:p>
          <a:p>
            <a:endParaRPr lang="fr-FR" b="1" dirty="0"/>
          </a:p>
          <a:p>
            <a:endParaRPr lang="fr-FR" b="1" dirty="0" smtClean="0"/>
          </a:p>
          <a:p>
            <a:r>
              <a:rPr lang="fr-FR" b="1" dirty="0" smtClean="0"/>
              <a:t>Médée </a:t>
            </a:r>
            <a:r>
              <a:rPr lang="fr-FR" b="1" dirty="0"/>
              <a:t>s’exprime ici avant tout comme une femme accablée, perdue et victime de Jason présenté comme un véritable traître. </a:t>
            </a:r>
            <a:endParaRPr lang="fr-FR" b="1" dirty="0" smtClean="0"/>
          </a:p>
          <a:p>
            <a:endParaRPr lang="fr-FR" b="1" dirty="0"/>
          </a:p>
          <a:p>
            <a:endParaRPr lang="fr-FR" b="1" dirty="0" smtClean="0"/>
          </a:p>
          <a:p>
            <a:endParaRPr lang="fr-FR" dirty="0"/>
          </a:p>
        </p:txBody>
      </p:sp>
    </p:spTree>
    <p:extLst>
      <p:ext uri="{BB962C8B-B14F-4D97-AF65-F5344CB8AC3E}">
        <p14:creationId xmlns:p14="http://schemas.microsoft.com/office/powerpoint/2010/main" val="341559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6">
              <a:lumMod val="20000"/>
              <a:lumOff val="80000"/>
            </a:schemeClr>
          </a:solidFill>
        </p:spPr>
        <p:txBody>
          <a:bodyPr/>
          <a:lstStyle/>
          <a:p>
            <a:pPr lvl="0" eaLnBrk="0" fontAlgn="base" hangingPunct="0">
              <a:lnSpc>
                <a:spcPct val="100000"/>
              </a:lnSpc>
              <a:spcAft>
                <a:spcPct val="0"/>
              </a:spcAft>
            </a:pPr>
            <a:r>
              <a:rPr kumimoji="0" lang="fr-FR" altLang="fr-FR" b="1" i="0" u="none" strike="noStrike" cap="none" normalizeH="0" baseline="0" dirty="0" smtClean="0">
                <a:ln>
                  <a:noFill/>
                </a:ln>
                <a:solidFill>
                  <a:schemeClr val="tx1"/>
                </a:solidFill>
                <a:effectLst/>
              </a:rPr>
              <a:t>Jason par Médée : un traître </a:t>
            </a:r>
            <a:endParaRPr kumimoji="0" lang="fr-FR" altLang="fr-FR" b="0" i="0" u="none" strike="noStrike" cap="none" normalizeH="0" baseline="0" dirty="0">
              <a:ln>
                <a:noFill/>
              </a:ln>
              <a:solidFill>
                <a:schemeClr val="tx1"/>
              </a:solidFill>
              <a:effectLst/>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48523912"/>
              </p:ext>
            </p:extLst>
          </p:nvPr>
        </p:nvGraphicFramePr>
        <p:xfrm>
          <a:off x="1875097" y="2117171"/>
          <a:ext cx="7865806" cy="3765755"/>
        </p:xfrm>
        <a:graphic>
          <a:graphicData uri="http://schemas.openxmlformats.org/drawingml/2006/table">
            <a:tbl>
              <a:tblPr firstRow="1" firstCol="1" bandRow="1">
                <a:tableStyleId>{5C22544A-7EE6-4342-B048-85BDC9FD1C3A}</a:tableStyleId>
              </a:tblPr>
              <a:tblGrid>
                <a:gridCol w="2621356"/>
                <a:gridCol w="2622225"/>
                <a:gridCol w="2622225"/>
              </a:tblGrid>
              <a:tr h="293782">
                <a:tc>
                  <a:txBody>
                    <a:bodyPr/>
                    <a:lstStyle/>
                    <a:p>
                      <a:pPr>
                        <a:spcAft>
                          <a:spcPts val="1200"/>
                        </a:spcAft>
                      </a:pPr>
                      <a:r>
                        <a:rPr lang="fr-FR" sz="1100">
                          <a:effectLst/>
                        </a:rPr>
                        <a:t>Citations</a:t>
                      </a:r>
                      <a:endParaRPr lang="fr-FR" sz="1200">
                        <a:effectLst/>
                        <a:latin typeface="Calibri" charset="0"/>
                        <a:ea typeface="Calibri" charset="0"/>
                        <a:cs typeface="Times New Roman" charset="0"/>
                      </a:endParaRPr>
                    </a:p>
                  </a:txBody>
                  <a:tcPr marL="68580" marR="68580" marT="0" marB="0"/>
                </a:tc>
                <a:tc>
                  <a:txBody>
                    <a:bodyPr/>
                    <a:lstStyle/>
                    <a:p>
                      <a:pPr>
                        <a:spcAft>
                          <a:spcPts val="1200"/>
                        </a:spcAft>
                      </a:pPr>
                      <a:r>
                        <a:rPr lang="fr-FR" sz="1100" dirty="0">
                          <a:effectLst/>
                        </a:rPr>
                        <a:t>Identification des procédés</a:t>
                      </a:r>
                      <a:endParaRPr lang="fr-FR" sz="1200" dirty="0">
                        <a:effectLst/>
                        <a:latin typeface="Calibri" charset="0"/>
                        <a:ea typeface="Calibri" charset="0"/>
                        <a:cs typeface="Times New Roman" charset="0"/>
                      </a:endParaRPr>
                    </a:p>
                  </a:txBody>
                  <a:tcPr marL="68580" marR="68580" marT="0" marB="0"/>
                </a:tc>
                <a:tc>
                  <a:txBody>
                    <a:bodyPr/>
                    <a:lstStyle/>
                    <a:p>
                      <a:pPr>
                        <a:spcAft>
                          <a:spcPts val="1200"/>
                        </a:spcAft>
                      </a:pPr>
                      <a:r>
                        <a:rPr lang="fr-FR" sz="1100">
                          <a:effectLst/>
                        </a:rPr>
                        <a:t>Analyses, interprétations</a:t>
                      </a:r>
                      <a:endParaRPr lang="fr-FR" sz="1200">
                        <a:effectLst/>
                        <a:latin typeface="Calibri" charset="0"/>
                        <a:ea typeface="Calibri" charset="0"/>
                        <a:cs typeface="Times New Roman" charset="0"/>
                      </a:endParaRPr>
                    </a:p>
                  </a:txBody>
                  <a:tcPr marL="68580" marR="68580" marT="0" marB="0"/>
                </a:tc>
              </a:tr>
              <a:tr h="3471973">
                <a:tc>
                  <a:txBody>
                    <a:bodyPr/>
                    <a:lstStyle/>
                    <a:p>
                      <a:pPr marL="342900" lvl="0" indent="-342900">
                        <a:spcAft>
                          <a:spcPts val="1200"/>
                        </a:spcAft>
                        <a:buFont typeface="Times New Roman" charset="0"/>
                        <a:buChar char="-"/>
                      </a:pPr>
                      <a:r>
                        <a:rPr lang="fr-FR" sz="1400" dirty="0">
                          <a:solidFill>
                            <a:schemeClr val="accent1"/>
                          </a:solidFill>
                          <a:effectLst/>
                        </a:rPr>
                        <a:t>« faux serment » (v. 204), « parjure » (v. 205), « commune injure » (v. 206) « forfaits » (v. 232)</a:t>
                      </a:r>
                    </a:p>
                    <a:p>
                      <a:pPr marL="342900" lvl="0" indent="-342900">
                        <a:spcAft>
                          <a:spcPts val="1200"/>
                        </a:spcAft>
                        <a:buFont typeface="Times New Roman" charset="0"/>
                        <a:buChar char="-"/>
                      </a:pPr>
                      <a:r>
                        <a:rPr lang="fr-FR" sz="1400" dirty="0">
                          <a:solidFill>
                            <a:schemeClr val="accent6"/>
                          </a:solidFill>
                          <a:effectLst/>
                        </a:rPr>
                        <a:t>« mon perfide époux » (v. 220).</a:t>
                      </a:r>
                    </a:p>
                    <a:p>
                      <a:pPr marL="342900" lvl="0" indent="-342900">
                        <a:spcAft>
                          <a:spcPts val="1200"/>
                        </a:spcAft>
                        <a:buFont typeface="Times New Roman" charset="0"/>
                        <a:buChar char="-"/>
                      </a:pPr>
                      <a:r>
                        <a:rPr lang="fr-FR" sz="1400" dirty="0">
                          <a:solidFill>
                            <a:srgbClr val="7030A0"/>
                          </a:solidFill>
                          <a:effectLst/>
                        </a:rPr>
                        <a:t>« Jason me répudie ! et qui l’aurait pu croire ? » (v. 229)</a:t>
                      </a:r>
                      <a:endParaRPr lang="fr-FR" sz="1400" dirty="0">
                        <a:solidFill>
                          <a:srgbClr val="7030A0"/>
                        </a:solidFill>
                        <a:effectLst/>
                        <a:latin typeface="Calibri" charset="0"/>
                        <a:ea typeface="Calibri" charset="0"/>
                        <a:cs typeface="Times New Roman" charset="0"/>
                      </a:endParaRPr>
                    </a:p>
                  </a:txBody>
                  <a:tcPr marL="68580" marR="68580" marT="0" marB="0">
                    <a:noFill/>
                  </a:tcPr>
                </a:tc>
                <a:tc>
                  <a:txBody>
                    <a:bodyPr/>
                    <a:lstStyle/>
                    <a:p>
                      <a:pPr marL="342900" lvl="0" indent="-342900">
                        <a:spcAft>
                          <a:spcPts val="1200"/>
                        </a:spcAft>
                        <a:buFont typeface="Times New Roman" charset="0"/>
                        <a:buChar char="-"/>
                      </a:pPr>
                      <a:r>
                        <a:rPr lang="fr-FR" sz="1400" b="1" dirty="0">
                          <a:solidFill>
                            <a:schemeClr val="accent1"/>
                          </a:solidFill>
                          <a:effectLst/>
                        </a:rPr>
                        <a:t>Champ lexical de la trahison</a:t>
                      </a:r>
                    </a:p>
                    <a:p>
                      <a:pPr marL="342900" lvl="0" indent="-342900">
                        <a:spcAft>
                          <a:spcPts val="1200"/>
                        </a:spcAft>
                        <a:buFont typeface="Times New Roman" charset="0"/>
                        <a:buChar char="-"/>
                      </a:pPr>
                      <a:endParaRPr lang="fr-FR" sz="1400" b="1" dirty="0" smtClean="0">
                        <a:effectLst/>
                      </a:endParaRPr>
                    </a:p>
                    <a:p>
                      <a:pPr marL="342900" lvl="0" indent="-342900">
                        <a:spcAft>
                          <a:spcPts val="1200"/>
                        </a:spcAft>
                        <a:buFont typeface="Times New Roman" charset="0"/>
                        <a:buChar char="-"/>
                      </a:pPr>
                      <a:endParaRPr lang="fr-FR" sz="1400" b="1" dirty="0" smtClean="0">
                        <a:effectLst/>
                      </a:endParaRPr>
                    </a:p>
                    <a:p>
                      <a:pPr marL="342900" lvl="0" indent="-342900">
                        <a:spcAft>
                          <a:spcPts val="1200"/>
                        </a:spcAft>
                        <a:buFont typeface="Times New Roman" charset="0"/>
                        <a:buChar char="-"/>
                      </a:pPr>
                      <a:r>
                        <a:rPr lang="fr-FR" sz="1400" b="1" dirty="0" smtClean="0">
                          <a:solidFill>
                            <a:schemeClr val="accent6"/>
                          </a:solidFill>
                          <a:effectLst/>
                        </a:rPr>
                        <a:t>Périphrase</a:t>
                      </a:r>
                      <a:endParaRPr lang="fr-FR" sz="1400" b="1" dirty="0">
                        <a:solidFill>
                          <a:schemeClr val="accent6"/>
                        </a:solidFill>
                        <a:effectLst/>
                      </a:endParaRPr>
                    </a:p>
                    <a:p>
                      <a:pPr>
                        <a:spcAft>
                          <a:spcPts val="1200"/>
                        </a:spcAft>
                      </a:pPr>
                      <a:r>
                        <a:rPr lang="fr-FR" sz="1400" b="1" dirty="0">
                          <a:effectLst/>
                        </a:rPr>
                        <a:t> </a:t>
                      </a:r>
                    </a:p>
                    <a:p>
                      <a:pPr marL="342900" lvl="0" indent="-342900">
                        <a:spcAft>
                          <a:spcPts val="1200"/>
                        </a:spcAft>
                        <a:buFont typeface="Times New Roman" charset="0"/>
                        <a:buChar char="-"/>
                      </a:pPr>
                      <a:endParaRPr lang="fr-FR" sz="1400" b="1" dirty="0" smtClean="0">
                        <a:effectLst/>
                      </a:endParaRPr>
                    </a:p>
                    <a:p>
                      <a:pPr marL="342900" lvl="0" indent="-342900">
                        <a:spcAft>
                          <a:spcPts val="1200"/>
                        </a:spcAft>
                        <a:buFont typeface="Times New Roman" charset="0"/>
                        <a:buChar char="-"/>
                      </a:pPr>
                      <a:r>
                        <a:rPr lang="fr-FR" sz="1400" b="1" dirty="0" smtClean="0">
                          <a:solidFill>
                            <a:srgbClr val="7030A0"/>
                          </a:solidFill>
                          <a:effectLst/>
                        </a:rPr>
                        <a:t>exclamative </a:t>
                      </a:r>
                      <a:r>
                        <a:rPr lang="fr-FR" sz="1400" b="1" dirty="0">
                          <a:solidFill>
                            <a:srgbClr val="7030A0"/>
                          </a:solidFill>
                          <a:effectLst/>
                        </a:rPr>
                        <a:t>liée à une interrogative </a:t>
                      </a:r>
                      <a:endParaRPr lang="fr-FR" sz="1400" b="1" dirty="0">
                        <a:solidFill>
                          <a:srgbClr val="7030A0"/>
                        </a:solidFill>
                        <a:effectLst/>
                        <a:latin typeface="Calibri" charset="0"/>
                        <a:ea typeface="Calibri" charset="0"/>
                        <a:cs typeface="Times New Roman" charset="0"/>
                      </a:endParaRPr>
                    </a:p>
                  </a:txBody>
                  <a:tcPr marL="68580" marR="68580" marT="0" marB="0">
                    <a:noFill/>
                  </a:tcPr>
                </a:tc>
                <a:tc>
                  <a:txBody>
                    <a:bodyPr/>
                    <a:lstStyle/>
                    <a:p>
                      <a:pPr marL="342900" lvl="0" indent="-342900">
                        <a:spcAft>
                          <a:spcPts val="1200"/>
                        </a:spcAft>
                        <a:buFont typeface="Times New Roman" charset="0"/>
                        <a:buChar char="-"/>
                      </a:pPr>
                      <a:r>
                        <a:rPr lang="fr-FR" sz="1400" b="1" dirty="0">
                          <a:solidFill>
                            <a:schemeClr val="accent1"/>
                          </a:solidFill>
                          <a:effectLst/>
                        </a:rPr>
                        <a:t>Médée qualifie ici la trahison de Jason</a:t>
                      </a:r>
                    </a:p>
                    <a:p>
                      <a:pPr marL="342900" lvl="0" indent="-342900">
                        <a:spcAft>
                          <a:spcPts val="1200"/>
                        </a:spcAft>
                        <a:buFont typeface="Times New Roman" charset="0"/>
                        <a:buChar char="-"/>
                      </a:pPr>
                      <a:endParaRPr lang="fr-FR" sz="1400" b="1" dirty="0" smtClean="0">
                        <a:effectLst/>
                      </a:endParaRPr>
                    </a:p>
                    <a:p>
                      <a:pPr marL="342900" lvl="0" indent="-342900">
                        <a:spcAft>
                          <a:spcPts val="1200"/>
                        </a:spcAft>
                        <a:buFont typeface="Times New Roman" charset="0"/>
                        <a:buChar char="-"/>
                      </a:pPr>
                      <a:r>
                        <a:rPr lang="fr-FR" sz="1400" b="1" dirty="0" smtClean="0">
                          <a:solidFill>
                            <a:schemeClr val="accent6"/>
                          </a:solidFill>
                          <a:effectLst/>
                        </a:rPr>
                        <a:t>Désignation </a:t>
                      </a:r>
                      <a:r>
                        <a:rPr lang="fr-FR" sz="1400" b="1" dirty="0">
                          <a:solidFill>
                            <a:schemeClr val="accent6"/>
                          </a:solidFill>
                          <a:effectLst/>
                        </a:rPr>
                        <a:t>péjorative soulignant l’amertume de Médée</a:t>
                      </a:r>
                    </a:p>
                    <a:p>
                      <a:pPr marL="342900" lvl="0" indent="-342900">
                        <a:spcAft>
                          <a:spcPts val="1200"/>
                        </a:spcAft>
                        <a:buFont typeface="Times New Roman" charset="0"/>
                        <a:buChar char="-"/>
                      </a:pPr>
                      <a:r>
                        <a:rPr lang="fr-FR" sz="1400" b="1" dirty="0">
                          <a:solidFill>
                            <a:srgbClr val="7030A0"/>
                          </a:solidFill>
                          <a:effectLst/>
                        </a:rPr>
                        <a:t>Ponctuation expressive marquant sa forte </a:t>
                      </a:r>
                      <a:r>
                        <a:rPr lang="fr-FR" sz="1400" b="1" dirty="0" smtClean="0">
                          <a:solidFill>
                            <a:srgbClr val="7030A0"/>
                          </a:solidFill>
                          <a:effectLst/>
                        </a:rPr>
                        <a:t>émotion</a:t>
                      </a:r>
                      <a:r>
                        <a:rPr lang="fr-FR" sz="1400" b="1" baseline="0" dirty="0" smtClean="0">
                          <a:solidFill>
                            <a:srgbClr val="7030A0"/>
                          </a:solidFill>
                          <a:effectLst/>
                        </a:rPr>
                        <a:t> </a:t>
                      </a:r>
                      <a:r>
                        <a:rPr lang="fr-FR" sz="1400" b="1" dirty="0" smtClean="0">
                          <a:solidFill>
                            <a:srgbClr val="7030A0"/>
                          </a:solidFill>
                          <a:effectLst/>
                        </a:rPr>
                        <a:t>et </a:t>
                      </a:r>
                      <a:r>
                        <a:rPr lang="fr-FR" sz="1400" b="1" dirty="0">
                          <a:solidFill>
                            <a:srgbClr val="7030A0"/>
                          </a:solidFill>
                          <a:effectLst/>
                        </a:rPr>
                        <a:t>son incompréhension face à son attitude</a:t>
                      </a:r>
                      <a:endParaRPr lang="fr-FR" sz="1400" b="1" dirty="0">
                        <a:solidFill>
                          <a:srgbClr val="7030A0"/>
                        </a:solidFill>
                        <a:effectLst/>
                        <a:latin typeface="Calibri" charset="0"/>
                        <a:ea typeface="Calibri" charset="0"/>
                        <a:cs typeface="Times New Roman" charset="0"/>
                      </a:endParaRPr>
                    </a:p>
                  </a:txBody>
                  <a:tcPr marL="68580" marR="68580" marT="0" marB="0">
                    <a:noFill/>
                  </a:tcPr>
                </a:tc>
              </a:tr>
            </a:tbl>
          </a:graphicData>
        </a:graphic>
      </p:graphicFrame>
    </p:spTree>
    <p:extLst>
      <p:ext uri="{BB962C8B-B14F-4D97-AF65-F5344CB8AC3E}">
        <p14:creationId xmlns:p14="http://schemas.microsoft.com/office/powerpoint/2010/main" val="20806897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Rédaction paragraphe :</a:t>
            </a:r>
            <a:endParaRPr lang="fr-FR" dirty="0"/>
          </a:p>
        </p:txBody>
      </p:sp>
      <p:sp>
        <p:nvSpPr>
          <p:cNvPr id="3" name="Espace réservé du contenu 2"/>
          <p:cNvSpPr>
            <a:spLocks noGrp="1"/>
          </p:cNvSpPr>
          <p:nvPr>
            <p:ph idx="1"/>
          </p:nvPr>
        </p:nvSpPr>
        <p:spPr>
          <a:solidFill>
            <a:schemeClr val="accent4">
              <a:lumMod val="20000"/>
              <a:lumOff val="80000"/>
            </a:schemeClr>
          </a:solidFill>
        </p:spPr>
        <p:txBody>
          <a:bodyPr/>
          <a:lstStyle/>
          <a:p>
            <a:r>
              <a:rPr lang="fr-FR" dirty="0" smtClean="0"/>
              <a:t>Dans </a:t>
            </a:r>
            <a:r>
              <a:rPr lang="fr-FR" dirty="0"/>
              <a:t>ce monologue, </a:t>
            </a:r>
            <a:r>
              <a:rPr lang="fr-FR" dirty="0">
                <a:solidFill>
                  <a:schemeClr val="accent2"/>
                </a:solidFill>
              </a:rPr>
              <a:t>Médée dresse un portrait peu flatteur de son époux Jason</a:t>
            </a:r>
            <a:r>
              <a:rPr lang="fr-FR" dirty="0"/>
              <a:t>. Ainsi, </a:t>
            </a:r>
            <a:r>
              <a:rPr lang="fr-FR" dirty="0">
                <a:solidFill>
                  <a:schemeClr val="accent1"/>
                </a:solidFill>
              </a:rPr>
              <a:t>on relève de nombreux termes, tels que « </a:t>
            </a:r>
            <a:r>
              <a:rPr lang="fr-FR" i="1" dirty="0">
                <a:solidFill>
                  <a:schemeClr val="accent1"/>
                </a:solidFill>
              </a:rPr>
              <a:t>faux serment </a:t>
            </a:r>
            <a:r>
              <a:rPr lang="fr-FR" dirty="0">
                <a:solidFill>
                  <a:schemeClr val="accent1"/>
                </a:solidFill>
              </a:rPr>
              <a:t>» (v. 204), « </a:t>
            </a:r>
            <a:r>
              <a:rPr lang="fr-FR" i="1" dirty="0">
                <a:solidFill>
                  <a:schemeClr val="accent1"/>
                </a:solidFill>
              </a:rPr>
              <a:t>parjure </a:t>
            </a:r>
            <a:r>
              <a:rPr lang="fr-FR" dirty="0">
                <a:solidFill>
                  <a:schemeClr val="accent1"/>
                </a:solidFill>
              </a:rPr>
              <a:t>» (v. 205), « </a:t>
            </a:r>
            <a:r>
              <a:rPr lang="fr-FR" i="1" dirty="0">
                <a:solidFill>
                  <a:schemeClr val="accent1"/>
                </a:solidFill>
              </a:rPr>
              <a:t>commune injure </a:t>
            </a:r>
            <a:r>
              <a:rPr lang="fr-FR" dirty="0">
                <a:solidFill>
                  <a:schemeClr val="accent1"/>
                </a:solidFill>
              </a:rPr>
              <a:t>» (v. 206) ou encore « </a:t>
            </a:r>
            <a:r>
              <a:rPr lang="fr-FR" i="1" dirty="0">
                <a:solidFill>
                  <a:schemeClr val="accent1"/>
                </a:solidFill>
              </a:rPr>
              <a:t>forfaits </a:t>
            </a:r>
            <a:r>
              <a:rPr lang="fr-FR" dirty="0">
                <a:solidFill>
                  <a:schemeClr val="accent1"/>
                </a:solidFill>
              </a:rPr>
              <a:t>» (v. 232), qui évoquent la trahison de Jason</a:t>
            </a:r>
            <a:r>
              <a:rPr lang="fr-FR" dirty="0"/>
              <a:t>, que </a:t>
            </a:r>
            <a:r>
              <a:rPr lang="fr-FR" dirty="0">
                <a:solidFill>
                  <a:schemeClr val="accent6">
                    <a:lumMod val="60000"/>
                    <a:lumOff val="40000"/>
                  </a:schemeClr>
                </a:solidFill>
              </a:rPr>
              <a:t>la sorcière amère qualifie de manière péjorative par la périphrase « </a:t>
            </a:r>
            <a:r>
              <a:rPr lang="fr-FR" i="1" dirty="0">
                <a:solidFill>
                  <a:schemeClr val="accent6">
                    <a:lumMod val="60000"/>
                    <a:lumOff val="40000"/>
                  </a:schemeClr>
                </a:solidFill>
              </a:rPr>
              <a:t>mon perfide époux </a:t>
            </a:r>
            <a:r>
              <a:rPr lang="fr-FR" dirty="0">
                <a:solidFill>
                  <a:schemeClr val="accent6">
                    <a:lumMod val="60000"/>
                    <a:lumOff val="40000"/>
                  </a:schemeClr>
                </a:solidFill>
              </a:rPr>
              <a:t>» (v. 220).</a:t>
            </a:r>
            <a:r>
              <a:rPr lang="fr-FR" dirty="0"/>
              <a:t> Médée exprime enfin </a:t>
            </a:r>
            <a:r>
              <a:rPr lang="fr-FR" dirty="0">
                <a:solidFill>
                  <a:srgbClr val="7030A0"/>
                </a:solidFill>
              </a:rPr>
              <a:t>son incompréhension face à l’attitude de Jason, par cette exclamative liée à une interrogative marquant sa forte émotion : « </a:t>
            </a:r>
            <a:r>
              <a:rPr lang="fr-FR" i="1" dirty="0">
                <a:solidFill>
                  <a:srgbClr val="7030A0"/>
                </a:solidFill>
              </a:rPr>
              <a:t>Jason me répudie ! et qui l’aurait pu croire ? </a:t>
            </a:r>
            <a:r>
              <a:rPr lang="fr-FR" dirty="0">
                <a:solidFill>
                  <a:srgbClr val="7030A0"/>
                </a:solidFill>
              </a:rPr>
              <a:t>» (v. 229).</a:t>
            </a:r>
            <a:r>
              <a:rPr lang="fr-FR" dirty="0"/>
              <a:t> Mais face à la trahison de Jason, Médée va faire preuve d’un orgueil démesuré. </a:t>
            </a:r>
          </a:p>
          <a:p>
            <a:endParaRPr lang="fr-FR" dirty="0"/>
          </a:p>
        </p:txBody>
      </p:sp>
    </p:spTree>
    <p:extLst>
      <p:ext uri="{BB962C8B-B14F-4D97-AF65-F5344CB8AC3E}">
        <p14:creationId xmlns:p14="http://schemas.microsoft.com/office/powerpoint/2010/main" val="1365516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6">
              <a:lumMod val="20000"/>
              <a:lumOff val="80000"/>
            </a:schemeClr>
          </a:solidFill>
        </p:spPr>
        <p:txBody>
          <a:bodyPr/>
          <a:lstStyle/>
          <a:p>
            <a:r>
              <a:rPr lang="fr-FR" dirty="0" smtClean="0"/>
              <a:t>A noter: </a:t>
            </a:r>
            <a:endParaRPr lang="fr-FR" dirty="0"/>
          </a:p>
        </p:txBody>
      </p:sp>
      <p:sp>
        <p:nvSpPr>
          <p:cNvPr id="3" name="Espace réservé du contenu 2"/>
          <p:cNvSpPr>
            <a:spLocks noGrp="1"/>
          </p:cNvSpPr>
          <p:nvPr>
            <p:ph idx="1"/>
          </p:nvPr>
        </p:nvSpPr>
        <p:spPr/>
        <p:txBody>
          <a:bodyPr/>
          <a:lstStyle/>
          <a:p>
            <a:r>
              <a:rPr lang="fr-FR" dirty="0" smtClean="0"/>
              <a:t>Dans la tragédie latine, le personnage tragique sous l’impulsion de la douleur, du désespoir mêlé de haine – la </a:t>
            </a:r>
            <a:r>
              <a:rPr lang="fr-FR" dirty="0" smtClean="0">
                <a:solidFill>
                  <a:srgbClr val="FF0000"/>
                </a:solidFill>
              </a:rPr>
              <a:t>DOLOR</a:t>
            </a:r>
            <a:r>
              <a:rPr lang="fr-FR" dirty="0" smtClean="0"/>
              <a:t>- va peu à peu perdre la raison et entrer dans une colère extrême proche de la folie le menant à la </a:t>
            </a:r>
            <a:r>
              <a:rPr lang="fr-FR" dirty="0" smtClean="0">
                <a:solidFill>
                  <a:srgbClr val="FF0000"/>
                </a:solidFill>
              </a:rPr>
              <a:t>FUROR</a:t>
            </a:r>
            <a:r>
              <a:rPr lang="fr-FR" dirty="0" smtClean="0"/>
              <a:t> qui peut si cette fureur n’est pas contenue le pousser à un crime hors du commun contraire aux lois de la cité et à la morale: le </a:t>
            </a:r>
            <a:r>
              <a:rPr lang="fr-FR" dirty="0" smtClean="0">
                <a:solidFill>
                  <a:srgbClr val="FF0000"/>
                </a:solidFill>
              </a:rPr>
              <a:t>SCELUS NEFA</a:t>
            </a:r>
            <a:r>
              <a:rPr lang="fr-FR" dirty="0" smtClean="0"/>
              <a:t>. </a:t>
            </a:r>
          </a:p>
          <a:p>
            <a:r>
              <a:rPr lang="fr-FR" dirty="0" smtClean="0"/>
              <a:t>Et le spectateur sait que Médée laissera sa Fureur atteindre son paroxysme </a:t>
            </a:r>
            <a:r>
              <a:rPr lang="is-IS" dirty="0" smtClean="0"/>
              <a:t>….</a:t>
            </a:r>
            <a:endParaRPr lang="fr-FR" dirty="0" smtClean="0"/>
          </a:p>
        </p:txBody>
      </p:sp>
    </p:spTree>
    <p:extLst>
      <p:ext uri="{BB962C8B-B14F-4D97-AF65-F5344CB8AC3E}">
        <p14:creationId xmlns:p14="http://schemas.microsoft.com/office/powerpoint/2010/main" val="4885548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4">
              <a:lumMod val="40000"/>
              <a:lumOff val="60000"/>
            </a:schemeClr>
          </a:solidFill>
        </p:spPr>
        <p:txBody>
          <a:bodyPr/>
          <a:lstStyle/>
          <a:p>
            <a:r>
              <a:rPr lang="is-IS" dirty="0" smtClean="0"/>
              <a:t>Axe II… de la vérité à la fureur </a:t>
            </a:r>
            <a:endParaRPr lang="fr-FR" dirty="0"/>
          </a:p>
        </p:txBody>
      </p:sp>
      <p:sp>
        <p:nvSpPr>
          <p:cNvPr id="3" name="Espace réservé du contenu 2"/>
          <p:cNvSpPr>
            <a:spLocks noGrp="1"/>
          </p:cNvSpPr>
          <p:nvPr>
            <p:ph idx="1"/>
          </p:nvPr>
        </p:nvSpPr>
        <p:spPr/>
        <p:txBody>
          <a:bodyPr>
            <a:normAutofit/>
          </a:bodyPr>
          <a:lstStyle/>
          <a:p>
            <a:endParaRPr lang="fr-FR" b="1" dirty="0" smtClean="0"/>
          </a:p>
          <a:p>
            <a:endParaRPr lang="fr-FR" b="1" dirty="0"/>
          </a:p>
          <a:p>
            <a:r>
              <a:rPr lang="fr-FR" b="1" dirty="0" smtClean="0"/>
              <a:t>1/ Montrez comment cette fureur est exprimée dans ce passage </a:t>
            </a:r>
          </a:p>
        </p:txBody>
      </p:sp>
    </p:spTree>
    <p:extLst>
      <p:ext uri="{BB962C8B-B14F-4D97-AF65-F5344CB8AC3E}">
        <p14:creationId xmlns:p14="http://schemas.microsoft.com/office/powerpoint/2010/main" val="6877163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fr-FR" dirty="0"/>
              <a:t>La fureur de Médée s’exprime dans </a:t>
            </a:r>
            <a:r>
              <a:rPr lang="fr-FR" dirty="0">
                <a:solidFill>
                  <a:srgbClr val="FF0000"/>
                </a:solidFill>
              </a:rPr>
              <a:t>les énumérations </a:t>
            </a:r>
            <a:r>
              <a:rPr lang="fr-FR" dirty="0"/>
              <a:t>(v. 235-236 ; v. 243-248). Sa parole est </a:t>
            </a:r>
            <a:r>
              <a:rPr lang="fr-FR" dirty="0">
                <a:solidFill>
                  <a:srgbClr val="FF0000"/>
                </a:solidFill>
              </a:rPr>
              <a:t>un flot ininterrompu et grossissant</a:t>
            </a:r>
            <a:r>
              <a:rPr lang="fr-FR" dirty="0"/>
              <a:t>, à l’image de sa colère. </a:t>
            </a:r>
          </a:p>
          <a:p>
            <a:r>
              <a:rPr lang="fr-FR" dirty="0"/>
              <a:t>Le </a:t>
            </a:r>
            <a:r>
              <a:rPr lang="fr-FR" dirty="0">
                <a:solidFill>
                  <a:srgbClr val="FF0000"/>
                </a:solidFill>
              </a:rPr>
              <a:t>lexique de la violence </a:t>
            </a:r>
            <a:r>
              <a:rPr lang="fr-FR" dirty="0"/>
              <a:t>vient relayer cette colère: «en meurtres, en carnage», «déchirer», «crimes», «forfaits», «réduit en cendre». </a:t>
            </a:r>
          </a:p>
          <a:p>
            <a:r>
              <a:rPr lang="fr-FR" dirty="0"/>
              <a:t>Les</a:t>
            </a:r>
            <a:r>
              <a:rPr lang="fr-FR" dirty="0">
                <a:solidFill>
                  <a:srgbClr val="FF0000"/>
                </a:solidFill>
              </a:rPr>
              <a:t> répétitions syntaxiques</a:t>
            </a:r>
            <a:r>
              <a:rPr lang="fr-FR" dirty="0"/>
              <a:t>, les </a:t>
            </a:r>
            <a:r>
              <a:rPr lang="fr-FR" dirty="0">
                <a:solidFill>
                  <a:srgbClr val="FF0000"/>
                </a:solidFill>
              </a:rPr>
              <a:t>anaphores</a:t>
            </a:r>
            <a:r>
              <a:rPr lang="fr-FR" dirty="0"/>
              <a:t> participent elles aussi à l’expression de sa colère.</a:t>
            </a:r>
          </a:p>
          <a:p>
            <a:r>
              <a:rPr lang="fr-FR" dirty="0"/>
              <a:t>Le </a:t>
            </a:r>
            <a:r>
              <a:rPr lang="fr-FR" dirty="0">
                <a:solidFill>
                  <a:srgbClr val="FF0000"/>
                </a:solidFill>
              </a:rPr>
              <a:t>rythme des vers</a:t>
            </a:r>
            <a:r>
              <a:rPr lang="fr-FR" dirty="0"/>
              <a:t>- enjambements v 245 à 248 + amplification des phrases (1 phrase = 7 vers de 241 à 248) emportement</a:t>
            </a:r>
          </a:p>
          <a:p>
            <a:r>
              <a:rPr lang="fr-FR" dirty="0"/>
              <a:t>2 diérèses : « ma/ri/</a:t>
            </a:r>
            <a:r>
              <a:rPr lang="fr-FR" dirty="0" err="1"/>
              <a:t>age</a:t>
            </a:r>
            <a:r>
              <a:rPr lang="fr-FR" dirty="0"/>
              <a:t> »(v 247) et « u/ni/on » v 247 </a:t>
            </a:r>
          </a:p>
        </p:txBody>
      </p:sp>
    </p:spTree>
    <p:extLst>
      <p:ext uri="{BB962C8B-B14F-4D97-AF65-F5344CB8AC3E}">
        <p14:creationId xmlns:p14="http://schemas.microsoft.com/office/powerpoint/2010/main" val="1835689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6">
              <a:lumMod val="20000"/>
              <a:lumOff val="80000"/>
            </a:schemeClr>
          </a:solidFill>
        </p:spPr>
        <p:txBody>
          <a:bodyPr/>
          <a:lstStyle/>
          <a:p>
            <a:r>
              <a:rPr lang="fr-FR" dirty="0" smtClean="0"/>
              <a:t>Etape 1-Contexte</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err="1" smtClean="0">
                <a:solidFill>
                  <a:srgbClr val="FF0000"/>
                </a:solidFill>
              </a:rPr>
              <a:t>Sc</a:t>
            </a:r>
            <a:r>
              <a:rPr lang="fr-FR" dirty="0" smtClean="0">
                <a:solidFill>
                  <a:srgbClr val="FF0000"/>
                </a:solidFill>
              </a:rPr>
              <a:t> 1: </a:t>
            </a:r>
            <a:r>
              <a:rPr lang="fr-FR" dirty="0" smtClean="0"/>
              <a:t>retrouvailles de Jason et Pollux- rappel des évènements passés et décision de </a:t>
            </a:r>
            <a:r>
              <a:rPr lang="fr-FR" dirty="0" smtClean="0">
                <a:solidFill>
                  <a:srgbClr val="FF0000"/>
                </a:solidFill>
              </a:rPr>
              <a:t>Jason qui « accommode [sa] flamme au bien de [ses] affaires » v 30.</a:t>
            </a:r>
            <a:r>
              <a:rPr lang="fr-FR" dirty="0" smtClean="0"/>
              <a:t> Cette exposition a permis de dresser un </a:t>
            </a:r>
            <a:r>
              <a:rPr lang="fr-FR" dirty="0" smtClean="0">
                <a:solidFill>
                  <a:srgbClr val="FF0000"/>
                </a:solidFill>
              </a:rPr>
              <a:t>portrait peu flatteur du héros : inconstant, ambitieux, séducteur, opportuniste</a:t>
            </a:r>
            <a:r>
              <a:rPr lang="fr-FR" dirty="0" smtClean="0"/>
              <a:t> ( relever les citations)</a:t>
            </a:r>
          </a:p>
          <a:p>
            <a:r>
              <a:rPr lang="fr-FR" dirty="0" err="1" smtClean="0">
                <a:solidFill>
                  <a:srgbClr val="FF0000"/>
                </a:solidFill>
              </a:rPr>
              <a:t>Sc</a:t>
            </a:r>
            <a:r>
              <a:rPr lang="fr-FR" dirty="0" smtClean="0">
                <a:solidFill>
                  <a:srgbClr val="FF0000"/>
                </a:solidFill>
              </a:rPr>
              <a:t> 2: </a:t>
            </a:r>
            <a:r>
              <a:rPr lang="fr-FR" dirty="0" smtClean="0"/>
              <a:t>monologue de Jason bien conscient de ce </a:t>
            </a:r>
            <a:r>
              <a:rPr lang="fr-FR" dirty="0" err="1" smtClean="0"/>
              <a:t>qu</a:t>
            </a:r>
            <a:r>
              <a:rPr lang="uk-UA" dirty="0" smtClean="0"/>
              <a:t>’</a:t>
            </a:r>
            <a:r>
              <a:rPr lang="fr-FR" dirty="0" smtClean="0"/>
              <a:t>il doit à Médée </a:t>
            </a:r>
            <a:r>
              <a:rPr lang="fr-FR" dirty="0" smtClean="0">
                <a:solidFill>
                  <a:srgbClr val="FF0000"/>
                </a:solidFill>
              </a:rPr>
              <a:t>v165 « Je dois tout à Médée »</a:t>
            </a:r>
            <a:r>
              <a:rPr lang="fr-FR" dirty="0" smtClean="0"/>
              <a:t> mais face à un dilemme entre Passé et Présent, entre Amour, Devoir et Pouvoir, Crime et crédit moral </a:t>
            </a:r>
          </a:p>
          <a:p>
            <a:r>
              <a:rPr lang="fr-FR" dirty="0" err="1" smtClean="0">
                <a:solidFill>
                  <a:srgbClr val="FF0000"/>
                </a:solidFill>
              </a:rPr>
              <a:t>Sc</a:t>
            </a:r>
            <a:r>
              <a:rPr lang="fr-FR" dirty="0" smtClean="0">
                <a:solidFill>
                  <a:srgbClr val="FF0000"/>
                </a:solidFill>
              </a:rPr>
              <a:t> 3</a:t>
            </a:r>
            <a:r>
              <a:rPr lang="fr-FR" dirty="0" smtClean="0"/>
              <a:t>: entrevue Jason et </a:t>
            </a:r>
            <a:r>
              <a:rPr lang="fr-FR" dirty="0" err="1" smtClean="0"/>
              <a:t>Créüse</a:t>
            </a:r>
            <a:r>
              <a:rPr lang="fr-FR" dirty="0" smtClean="0"/>
              <a:t> = </a:t>
            </a:r>
            <a:r>
              <a:rPr lang="fr-FR" dirty="0" smtClean="0">
                <a:solidFill>
                  <a:srgbClr val="FF0000"/>
                </a:solidFill>
              </a:rPr>
              <a:t>demande de Jason de sauver ses enfants</a:t>
            </a:r>
            <a:r>
              <a:rPr lang="fr-FR" dirty="0" smtClean="0"/>
              <a:t> acceptée par </a:t>
            </a:r>
            <a:r>
              <a:rPr lang="fr-FR" dirty="0" err="1" smtClean="0"/>
              <a:t>Créüse</a:t>
            </a:r>
            <a:r>
              <a:rPr lang="fr-FR" dirty="0" smtClean="0"/>
              <a:t> sous condition ???= femme opportuniste ? </a:t>
            </a:r>
          </a:p>
          <a:p>
            <a:r>
              <a:rPr lang="fr-FR" dirty="0" smtClean="0"/>
              <a:t>Avant d’entrée en scène: Médée est annoncée comme </a:t>
            </a:r>
            <a:r>
              <a:rPr lang="fr-FR" dirty="0" smtClean="0">
                <a:solidFill>
                  <a:srgbClr val="FF0000"/>
                </a:solidFill>
              </a:rPr>
              <a:t>« un esprit jaloux » et empreinte de douleur et d’amertume </a:t>
            </a:r>
            <a:endParaRPr lang="fr-FR" dirty="0">
              <a:solidFill>
                <a:srgbClr val="FF0000"/>
              </a:solidFill>
            </a:endParaRPr>
          </a:p>
        </p:txBody>
      </p:sp>
    </p:spTree>
    <p:extLst>
      <p:ext uri="{BB962C8B-B14F-4D97-AF65-F5344CB8AC3E}">
        <p14:creationId xmlns:p14="http://schemas.microsoft.com/office/powerpoint/2010/main" val="18551599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6">
              <a:lumMod val="20000"/>
              <a:lumOff val="80000"/>
            </a:schemeClr>
          </a:solidFill>
        </p:spPr>
        <p:txBody>
          <a:bodyPr>
            <a:normAutofit/>
          </a:bodyPr>
          <a:lstStyle/>
          <a:p>
            <a:r>
              <a:rPr lang="fr-FR" sz="4000" i="1" dirty="0" smtClean="0"/>
              <a:t>L’ orgueil démesuré:  l’</a:t>
            </a:r>
            <a:r>
              <a:rPr lang="fr-FR" sz="4000" i="1" dirty="0" err="1" smtClean="0"/>
              <a:t>Hybris</a:t>
            </a:r>
            <a:endParaRPr lang="fr-FR" sz="4000" dirty="0"/>
          </a:p>
        </p:txBody>
      </p:sp>
      <p:sp>
        <p:nvSpPr>
          <p:cNvPr id="3" name="Espace réservé du contenu 2"/>
          <p:cNvSpPr>
            <a:spLocks noGrp="1"/>
          </p:cNvSpPr>
          <p:nvPr>
            <p:ph idx="1"/>
          </p:nvPr>
        </p:nvSpPr>
        <p:spPr/>
        <p:txBody>
          <a:bodyPr>
            <a:normAutofit/>
          </a:bodyPr>
          <a:lstStyle/>
          <a:p>
            <a:pPr algn="just"/>
            <a:endParaRPr lang="fr-FR" i="1" dirty="0"/>
          </a:p>
          <a:p>
            <a:pPr algn="just"/>
            <a:endParaRPr lang="fr-FR" i="1" dirty="0" smtClean="0"/>
          </a:p>
          <a:p>
            <a:pPr algn="just"/>
            <a:r>
              <a:rPr lang="fr-FR" i="1" dirty="0" smtClean="0"/>
              <a:t>Comment </a:t>
            </a:r>
            <a:r>
              <a:rPr lang="fr-FR" i="1" dirty="0"/>
              <a:t>ce monologue </a:t>
            </a:r>
            <a:r>
              <a:rPr lang="fr-FR" i="1" dirty="0" smtClean="0"/>
              <a:t>révèle-t-il </a:t>
            </a:r>
            <a:r>
              <a:rPr lang="fr-FR" i="1" dirty="0"/>
              <a:t>le sentiment de supériorité de Médée ?</a:t>
            </a:r>
            <a:endParaRPr lang="fr-FR" dirty="0" smtClean="0"/>
          </a:p>
          <a:p>
            <a:pPr algn="just"/>
            <a:endParaRPr lang="fr-FR" dirty="0"/>
          </a:p>
        </p:txBody>
      </p:sp>
    </p:spTree>
    <p:extLst>
      <p:ext uri="{BB962C8B-B14F-4D97-AF65-F5344CB8AC3E}">
        <p14:creationId xmlns:p14="http://schemas.microsoft.com/office/powerpoint/2010/main" val="14207720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altLang="fr-FR" sz="2200" dirty="0">
                <a:latin typeface="Arial" charset="0"/>
              </a:rPr>
              <a:t>Face à la trahison de son époux, Médée fait preuve de beaucoup d’</a:t>
            </a:r>
            <a:r>
              <a:rPr lang="fr-FR" altLang="fr-FR" sz="2200" dirty="0">
                <a:solidFill>
                  <a:srgbClr val="FF0000"/>
                </a:solidFill>
                <a:latin typeface="Arial" charset="0"/>
              </a:rPr>
              <a:t>orgueil</a:t>
            </a:r>
            <a:r>
              <a:rPr lang="fr-FR" altLang="fr-FR" sz="2200" dirty="0">
                <a:latin typeface="Arial" charset="0"/>
              </a:rPr>
              <a:t>, apparaissant dans cette première prise de parole comme </a:t>
            </a:r>
            <a:r>
              <a:rPr lang="fr-FR" altLang="fr-FR" sz="2200" dirty="0">
                <a:solidFill>
                  <a:srgbClr val="FF0000"/>
                </a:solidFill>
                <a:latin typeface="Arial" charset="0"/>
              </a:rPr>
              <a:t>un personnage soumis à l’</a:t>
            </a:r>
            <a:r>
              <a:rPr lang="fr-FR" altLang="fr-FR" sz="2200" dirty="0" err="1">
                <a:solidFill>
                  <a:srgbClr val="FF0000"/>
                </a:solidFill>
                <a:latin typeface="Arial" charset="0"/>
              </a:rPr>
              <a:t>hybris</a:t>
            </a:r>
            <a:r>
              <a:rPr lang="fr-FR" altLang="fr-FR" sz="2200" dirty="0">
                <a:solidFill>
                  <a:srgbClr val="FF0000"/>
                </a:solidFill>
                <a:latin typeface="Arial" charset="0"/>
              </a:rPr>
              <a:t> tragique</a:t>
            </a:r>
            <a:r>
              <a:rPr lang="fr-FR" altLang="fr-FR" sz="2200" dirty="0">
                <a:latin typeface="Arial" charset="0"/>
              </a:rPr>
              <a:t>, cet </a:t>
            </a:r>
            <a:r>
              <a:rPr lang="fr-FR" altLang="fr-FR" sz="2200" dirty="0">
                <a:solidFill>
                  <a:srgbClr val="FF0000"/>
                </a:solidFill>
                <a:latin typeface="Arial" charset="0"/>
              </a:rPr>
              <a:t>orgueil démesuré de l’homme face aux décisions des dieux</a:t>
            </a:r>
            <a:r>
              <a:rPr lang="fr-FR" altLang="fr-FR" dirty="0">
                <a:solidFill>
                  <a:srgbClr val="FF0000"/>
                </a:solidFill>
                <a:latin typeface="Arial" charset="0"/>
              </a:rPr>
              <a:t>.</a:t>
            </a:r>
            <a:endParaRPr lang="fr-FR" dirty="0"/>
          </a:p>
        </p:txBody>
      </p:sp>
      <p:sp>
        <p:nvSpPr>
          <p:cNvPr id="3" name="Espace réservé du contenu 2"/>
          <p:cNvSpPr>
            <a:spLocks noGrp="1"/>
          </p:cNvSpPr>
          <p:nvPr>
            <p:ph idx="1"/>
          </p:nvPr>
        </p:nvSpPr>
        <p:spPr/>
        <p:txBody>
          <a:bodyPr>
            <a:normAutofit fontScale="92500"/>
          </a:bodyPr>
          <a:lstStyle/>
          <a:p>
            <a:pPr algn="just"/>
            <a:r>
              <a:rPr lang="fr-FR" dirty="0"/>
              <a:t>l’affirmation d’une forte volonté -répétition à deux reprises « je veux » (v. 243, 264)= exhortation</a:t>
            </a:r>
          </a:p>
          <a:p>
            <a:pPr algn="just"/>
            <a:r>
              <a:rPr lang="fr-FR" dirty="0"/>
              <a:t>Elle montre, de plus, sa supériorité sur Jason par la reprise, à la première personne, des verbes «pouvoir» et «oser». </a:t>
            </a:r>
          </a:p>
          <a:p>
            <a:pPr algn="just"/>
            <a:r>
              <a:rPr lang="fr-FR" dirty="0"/>
              <a:t>Aux vers 231 et 232, elle s’insurge contre Jason qui a l’audace de la quitter, puis, au vers 233, elle reprend les mêmes verbes, mais sous forme affirmative et pour mettre en avant son pouvoir. Elle mentionne le fait que Jason est dans l’erreur, ce qui suppose qu’elle détient la vérité. </a:t>
            </a:r>
          </a:p>
          <a:p>
            <a:pPr algn="just"/>
            <a:r>
              <a:rPr lang="fr-FR" dirty="0"/>
              <a:t>Elle affirme enfin son pouvoir et son existence, entière et forte: «je suis encore moi- même »= pronom à la forme réciproque  + forme tonique </a:t>
            </a:r>
          </a:p>
        </p:txBody>
      </p:sp>
    </p:spTree>
    <p:extLst>
      <p:ext uri="{BB962C8B-B14F-4D97-AF65-F5344CB8AC3E}">
        <p14:creationId xmlns:p14="http://schemas.microsoft.com/office/powerpoint/2010/main" val="3283865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Bilan </a:t>
            </a:r>
            <a:endParaRPr lang="fr-FR" dirty="0"/>
          </a:p>
        </p:txBody>
      </p:sp>
      <p:sp>
        <p:nvSpPr>
          <p:cNvPr id="3" name="Espace réservé du contenu 2"/>
          <p:cNvSpPr>
            <a:spLocks noGrp="1"/>
          </p:cNvSpPr>
          <p:nvPr>
            <p:ph idx="1"/>
          </p:nvPr>
        </p:nvSpPr>
        <p:spPr/>
        <p:txBody>
          <a:bodyPr/>
          <a:lstStyle/>
          <a:p>
            <a:r>
              <a:rPr lang="fr-FR" dirty="0" smtClean="0">
                <a:solidFill>
                  <a:srgbClr val="FF0000"/>
                </a:solidFill>
              </a:rPr>
              <a:t>Médée semble renaître sous nos yeux après avoir été envoutée par les charmes de sa passion pour Jason. Elle abandonne progressivement son humanité pour se métamorphoser dans la démesure et la monstruosité </a:t>
            </a:r>
          </a:p>
          <a:p>
            <a:r>
              <a:rPr lang="fr-FR" dirty="0" smtClean="0">
                <a:solidFill>
                  <a:srgbClr val="FF0000"/>
                </a:solidFill>
              </a:rPr>
              <a:t>Le monstre: au sens classique , est celui ou celle qui est regardé, qui montre et qui connaît la vie. Elle semble ici prendre toute la distance nécessaire sur son passé, ses sentiments et nous inviter à regarder son projet de vengeance et le destin funeste des autres personnages</a:t>
            </a:r>
            <a:endParaRPr lang="fr-FR" dirty="0">
              <a:solidFill>
                <a:srgbClr val="FF0000"/>
              </a:solidFill>
            </a:endParaRPr>
          </a:p>
        </p:txBody>
      </p:sp>
    </p:spTree>
    <p:extLst>
      <p:ext uri="{BB962C8B-B14F-4D97-AF65-F5344CB8AC3E}">
        <p14:creationId xmlns:p14="http://schemas.microsoft.com/office/powerpoint/2010/main" val="11748520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4">
              <a:lumMod val="40000"/>
              <a:lumOff val="60000"/>
            </a:schemeClr>
          </a:solidFill>
        </p:spPr>
        <p:txBody>
          <a:bodyPr/>
          <a:lstStyle/>
          <a:p>
            <a:r>
              <a:rPr lang="fr-FR" dirty="0" smtClean="0"/>
              <a:t>Axe III-La vengeance- la tragédie annoncée</a:t>
            </a:r>
            <a:endParaRPr lang="fr-FR" dirty="0"/>
          </a:p>
        </p:txBody>
      </p:sp>
      <p:sp>
        <p:nvSpPr>
          <p:cNvPr id="3" name="Espace réservé du contenu 2"/>
          <p:cNvSpPr>
            <a:spLocks noGrp="1"/>
          </p:cNvSpPr>
          <p:nvPr>
            <p:ph idx="1"/>
          </p:nvPr>
        </p:nvSpPr>
        <p:spPr/>
        <p:txBody>
          <a:bodyPr>
            <a:normAutofit/>
          </a:bodyPr>
          <a:lstStyle/>
          <a:p>
            <a:pPr lvl="1">
              <a:buFont typeface="Wingdings" charset="2"/>
              <a:buChar char="v"/>
            </a:pPr>
            <a:r>
              <a:rPr lang="fr-FR" sz="1900" dirty="0" smtClean="0"/>
              <a:t>- </a:t>
            </a:r>
            <a:r>
              <a:rPr lang="fr-FR" sz="1900" dirty="0"/>
              <a:t>: Annonce un futur implacable:   l’infanticide (v 259) + emploi du futur = certitude + « ferai » v </a:t>
            </a:r>
            <a:r>
              <a:rPr lang="fr-FR" sz="1900" dirty="0" smtClean="0"/>
              <a:t>243</a:t>
            </a:r>
          </a:p>
          <a:p>
            <a:pPr lvl="1">
              <a:buFont typeface="Wingdings" charset="2"/>
              <a:buChar char="v"/>
            </a:pPr>
            <a:r>
              <a:rPr lang="fr-FR" sz="1900" dirty="0"/>
              <a:t>Répétition de « je veux » + subjonctif exprimant ses vœux</a:t>
            </a:r>
          </a:p>
          <a:p>
            <a:pPr lvl="1">
              <a:buFont typeface="Wingdings" charset="2"/>
              <a:buChar char="v"/>
            </a:pPr>
            <a:r>
              <a:rPr lang="fr-FR" sz="1900" dirty="0"/>
              <a:t>Champ lexical de la destruction = gradation + structure énumérative de  ses imprécations tel un mécanisme implacable= «  implacables vœux </a:t>
            </a:r>
            <a:r>
              <a:rPr lang="fr-FR" sz="1900" dirty="0" smtClean="0"/>
              <a:t>»</a:t>
            </a:r>
            <a:endParaRPr lang="fr-FR" sz="1900" dirty="0"/>
          </a:p>
          <a:p>
            <a:pPr lvl="1">
              <a:buFont typeface="Wingdings" charset="2"/>
              <a:buChar char="v"/>
            </a:pPr>
            <a:r>
              <a:rPr lang="fr-FR" sz="1900" dirty="0"/>
              <a:t>Mais la répétition de « IL FAUT »= fatum / fatalité qui pèse sur Médée et semble donc dictée par une force extérieure  qui la condamne à agir </a:t>
            </a:r>
          </a:p>
          <a:p>
            <a:pPr lvl="1">
              <a:buFont typeface="Wingdings" charset="2"/>
              <a:buChar char="v"/>
            </a:pPr>
            <a:r>
              <a:rPr lang="fr-FR" sz="1900" dirty="0"/>
              <a:t> Médée = portrait suscitant la terreur :</a:t>
            </a:r>
          </a:p>
          <a:p>
            <a:pPr lvl="2">
              <a:buFont typeface="Wingdings" charset="2"/>
              <a:buChar char="ü"/>
            </a:pPr>
            <a:r>
              <a:rPr lang="fr-FR" sz="1900" dirty="0"/>
              <a:t> banalise le mal: tout semble méticuleusement préparé tel un artisan du crime : « chef d’œuvre », « ouvrage » « apprentissage » « exécuter »</a:t>
            </a:r>
          </a:p>
          <a:p>
            <a:pPr lvl="2">
              <a:buFont typeface="Wingdings" charset="2"/>
              <a:buChar char="ü"/>
            </a:pPr>
            <a:r>
              <a:rPr lang="fr-FR" sz="1900" dirty="0"/>
              <a:t> de l’essai à la perfection: tel un artiste elle présente ses crimes précédents comme des 1ers essais = euphémismes «  crimes légers »  « faible apprentissage » </a:t>
            </a:r>
          </a:p>
          <a:p>
            <a:pPr lvl="2">
              <a:buFont typeface="Wingdings" charset="2"/>
              <a:buChar char="ü"/>
            </a:pPr>
            <a:r>
              <a:rPr lang="fr-FR" sz="1900" dirty="0"/>
              <a:t>Détails et description minutieuse des crimes à venir = «v 259 allitération en « r » =sensations auditives + « morceaux » pour désigner l’enfant = cruauté  + rimes « mariage »/ »carnage »</a:t>
            </a:r>
          </a:p>
          <a:p>
            <a:endParaRPr lang="fr-FR" sz="1900" dirty="0" smtClean="0"/>
          </a:p>
          <a:p>
            <a:pPr lvl="1">
              <a:buFont typeface="Wingdings" charset="2"/>
              <a:buChar char="v"/>
            </a:pPr>
            <a:endParaRPr lang="fr-FR" dirty="0"/>
          </a:p>
        </p:txBody>
      </p:sp>
    </p:spTree>
    <p:extLst>
      <p:ext uri="{BB962C8B-B14F-4D97-AF65-F5344CB8AC3E}">
        <p14:creationId xmlns:p14="http://schemas.microsoft.com/office/powerpoint/2010/main" val="15495132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noFill/>
        </p:spPr>
        <p:txBody>
          <a:bodyPr/>
          <a:lstStyle/>
          <a:p>
            <a:r>
              <a:rPr lang="fr-FR" dirty="0" smtClean="0">
                <a:solidFill>
                  <a:srgbClr val="FF0000"/>
                </a:solidFill>
              </a:rPr>
              <a:t>Bilan </a:t>
            </a:r>
            <a:endParaRPr lang="fr-FR" dirty="0">
              <a:solidFill>
                <a:srgbClr val="FF0000"/>
              </a:solidFill>
            </a:endParaRPr>
          </a:p>
        </p:txBody>
      </p:sp>
      <p:sp>
        <p:nvSpPr>
          <p:cNvPr id="3" name="Espace réservé du contenu 2"/>
          <p:cNvSpPr>
            <a:spLocks noGrp="1"/>
          </p:cNvSpPr>
          <p:nvPr>
            <p:ph idx="1"/>
          </p:nvPr>
        </p:nvSpPr>
        <p:spPr/>
        <p:txBody>
          <a:bodyPr>
            <a:noAutofit/>
          </a:bodyPr>
          <a:lstStyle/>
          <a:p>
            <a:pPr marL="457200" lvl="1" indent="0">
              <a:buNone/>
            </a:pPr>
            <a:r>
              <a:rPr lang="fr-FR" sz="2000" dirty="0">
                <a:solidFill>
                  <a:srgbClr val="FF0000"/>
                </a:solidFill>
              </a:rPr>
              <a:t>Médée: l’incarnation de la </a:t>
            </a:r>
            <a:r>
              <a:rPr lang="fr-FR" sz="2000" dirty="0" smtClean="0">
                <a:solidFill>
                  <a:srgbClr val="FF0000"/>
                </a:solidFill>
              </a:rPr>
              <a:t>fatalité</a:t>
            </a:r>
          </a:p>
          <a:p>
            <a:r>
              <a:rPr lang="fr-FR" altLang="fr-FR" sz="2000" dirty="0"/>
              <a:t>Cette </a:t>
            </a:r>
            <a:r>
              <a:rPr lang="fr-FR" altLang="fr-FR" sz="2000" dirty="0">
                <a:solidFill>
                  <a:srgbClr val="FF0000"/>
                </a:solidFill>
              </a:rPr>
              <a:t>colère démesurée</a:t>
            </a:r>
            <a:r>
              <a:rPr lang="fr-FR" altLang="fr-FR" sz="2000" dirty="0"/>
              <a:t>, qui s’accompagne </a:t>
            </a:r>
            <a:r>
              <a:rPr lang="fr-FR" altLang="fr-FR" sz="2000" dirty="0">
                <a:solidFill>
                  <a:srgbClr val="FF0000"/>
                </a:solidFill>
              </a:rPr>
              <a:t>d’un profond désir de vengeance</a:t>
            </a:r>
            <a:r>
              <a:rPr lang="fr-FR" altLang="fr-FR" sz="2000" dirty="0"/>
              <a:t>, l’amène à décider, </a:t>
            </a:r>
            <a:r>
              <a:rPr lang="fr-FR" altLang="fr-FR" sz="2000" dirty="0">
                <a:solidFill>
                  <a:srgbClr val="FF0000"/>
                </a:solidFill>
              </a:rPr>
              <a:t>telle une divinité</a:t>
            </a:r>
            <a:r>
              <a:rPr lang="fr-FR" altLang="fr-FR" sz="2000" dirty="0"/>
              <a:t>, dès ce premier acte, du </a:t>
            </a:r>
            <a:r>
              <a:rPr lang="fr-FR" altLang="fr-FR" sz="2000" dirty="0">
                <a:solidFill>
                  <a:srgbClr val="FF0000"/>
                </a:solidFill>
              </a:rPr>
              <a:t>destin funeste d’autres personnages de la pièce </a:t>
            </a:r>
            <a:r>
              <a:rPr lang="fr-FR" altLang="fr-FR" sz="2000" dirty="0"/>
              <a:t>: elle annonce en effet la mort de </a:t>
            </a:r>
            <a:r>
              <a:rPr lang="fr-FR" altLang="fr-FR" sz="2000" dirty="0" err="1"/>
              <a:t>Créuse</a:t>
            </a:r>
            <a:r>
              <a:rPr lang="fr-FR" altLang="fr-FR" sz="2000" dirty="0"/>
              <a:t> et de Créon « </a:t>
            </a:r>
            <a:r>
              <a:rPr lang="fr-FR" altLang="fr-FR" sz="2000" i="1" dirty="0"/>
              <a:t>La mort de ma rivale, et celle de son père </a:t>
            </a:r>
            <a:r>
              <a:rPr lang="fr-FR" altLang="fr-FR" sz="2000" dirty="0"/>
              <a:t>», v. 218, et implicitement celle de Jason et de ses enfants. C’est ce qu’elle nomme son « </a:t>
            </a:r>
            <a:r>
              <a:rPr lang="fr-FR" altLang="fr-FR" sz="2000" i="1" dirty="0"/>
              <a:t>chef-d’œuvre </a:t>
            </a:r>
            <a:r>
              <a:rPr lang="fr-FR" altLang="fr-FR" sz="2000" dirty="0"/>
              <a:t>», son « </a:t>
            </a:r>
            <a:r>
              <a:rPr lang="fr-FR" altLang="fr-FR" sz="2000" i="1" dirty="0"/>
              <a:t>dernier ouvrage </a:t>
            </a:r>
            <a:r>
              <a:rPr lang="fr-FR" altLang="fr-FR" sz="2000" dirty="0"/>
              <a:t>» (v. 253). Enfin, elle annonce l’embrasement de Corinthe et son départ sur le char du Soleil (v. 264).</a:t>
            </a:r>
            <a:endParaRPr lang="fr-FR" sz="2000" dirty="0" smtClean="0">
              <a:solidFill>
                <a:srgbClr val="FF0000"/>
              </a:solidFill>
            </a:endParaRPr>
          </a:p>
          <a:p>
            <a:r>
              <a:rPr lang="fr-FR" sz="2000" dirty="0"/>
              <a:t>Médée fait donc ici de la criminalité </a:t>
            </a:r>
            <a:r>
              <a:rPr lang="fr-FR" sz="2000" dirty="0">
                <a:solidFill>
                  <a:srgbClr val="FF0000"/>
                </a:solidFill>
              </a:rPr>
              <a:t>un véritable art  </a:t>
            </a:r>
            <a:r>
              <a:rPr lang="fr-FR" sz="2000" dirty="0"/>
              <a:t>et après avoir déployé </a:t>
            </a:r>
            <a:r>
              <a:rPr lang="fr-FR" sz="2000" dirty="0">
                <a:solidFill>
                  <a:srgbClr val="FF0000"/>
                </a:solidFill>
              </a:rPr>
              <a:t>un autoportrait de monstre criminel , </a:t>
            </a:r>
            <a:r>
              <a:rPr lang="fr-FR" sz="2000" dirty="0"/>
              <a:t>elle semble définitivement </a:t>
            </a:r>
            <a:r>
              <a:rPr lang="fr-FR" sz="2000" dirty="0">
                <a:solidFill>
                  <a:srgbClr val="FF0000"/>
                </a:solidFill>
              </a:rPr>
              <a:t>quitter le monde des hommes </a:t>
            </a:r>
            <a:r>
              <a:rPr lang="fr-FR" sz="2000" dirty="0"/>
              <a:t>et</a:t>
            </a:r>
            <a:r>
              <a:rPr lang="fr-FR" sz="2000" dirty="0">
                <a:solidFill>
                  <a:srgbClr val="FF0000"/>
                </a:solidFill>
              </a:rPr>
              <a:t> retrouver le monde de ses aïeux -  </a:t>
            </a:r>
            <a:r>
              <a:rPr lang="fr-FR" sz="2000" dirty="0"/>
              <a:t>les enfers, la magie et les dieux. </a:t>
            </a:r>
          </a:p>
          <a:p>
            <a:r>
              <a:rPr lang="fr-FR" sz="2000" dirty="0"/>
              <a:t>Corneille semble ici faire de Médée</a:t>
            </a:r>
            <a:r>
              <a:rPr lang="fr-FR" sz="2000" dirty="0">
                <a:solidFill>
                  <a:srgbClr val="FF0000"/>
                </a:solidFill>
              </a:rPr>
              <a:t> un véritable double du dramaturge </a:t>
            </a:r>
            <a:r>
              <a:rPr lang="fr-FR" sz="2000" dirty="0"/>
              <a:t>qui tire les ficelles de l’histoire, des destins des personnages et devient dès lors </a:t>
            </a:r>
            <a:r>
              <a:rPr lang="fr-FR" sz="2000" dirty="0">
                <a:solidFill>
                  <a:srgbClr val="FF0000"/>
                </a:solidFill>
              </a:rPr>
              <a:t>un double des dieux : un démiurge ( dieu créateur d’un monde</a:t>
            </a:r>
            <a:r>
              <a:rPr lang="fr-FR" sz="2000" dirty="0" smtClean="0">
                <a:solidFill>
                  <a:srgbClr val="FF0000"/>
                </a:solidFill>
              </a:rPr>
              <a:t>)</a:t>
            </a:r>
            <a:r>
              <a:rPr lang="fr-FR" sz="2000" dirty="0" smtClean="0"/>
              <a:t> </a:t>
            </a:r>
            <a:endParaRPr lang="fr-FR" sz="2000" dirty="0"/>
          </a:p>
        </p:txBody>
      </p:sp>
    </p:spTree>
    <p:extLst>
      <p:ext uri="{BB962C8B-B14F-4D97-AF65-F5344CB8AC3E}">
        <p14:creationId xmlns:p14="http://schemas.microsoft.com/office/powerpoint/2010/main" val="13479290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CONCLUSION</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400" dirty="0" smtClean="0"/>
              <a:t>Corneille s’inspire ici de </a:t>
            </a:r>
            <a:r>
              <a:rPr lang="fr-FR" sz="2400" dirty="0"/>
              <a:t>S</a:t>
            </a:r>
            <a:r>
              <a:rPr lang="fr-FR" sz="2400" dirty="0" smtClean="0"/>
              <a:t>énèque en mettant en scène l’excès, la démesure et la monstruosité de </a:t>
            </a:r>
            <a:r>
              <a:rPr lang="fr-FR" sz="2400" smtClean="0"/>
              <a:t>Médée </a:t>
            </a:r>
            <a:r>
              <a:rPr lang="fr-FR" sz="2400" smtClean="0"/>
              <a:t>soumis à l’ </a:t>
            </a:r>
            <a:r>
              <a:rPr lang="fr-FR" sz="2400" i="1" smtClean="0"/>
              <a:t>hybris</a:t>
            </a:r>
            <a:r>
              <a:rPr lang="fr-FR" sz="2400" i="1" dirty="0" smtClean="0"/>
              <a:t>, d’orgueil démesuré</a:t>
            </a:r>
            <a:r>
              <a:rPr lang="fr-FR" sz="2400" dirty="0" smtClean="0"/>
              <a:t>. </a:t>
            </a:r>
          </a:p>
          <a:p>
            <a:r>
              <a:rPr lang="fr-FR" sz="2400" dirty="0" smtClean="0"/>
              <a:t>Si au début de la scène, Médée nous apparaît dans la stupeur , l’’incompréhension, elle laisse très vite sa colère l’emporter pour devenir fureur.. </a:t>
            </a:r>
          </a:p>
          <a:p>
            <a:r>
              <a:rPr lang="fr-FR" sz="2400" dirty="0" smtClean="0"/>
              <a:t>Elle semble renoncer à ce qui la liait au monde des hommes mais elle refuse, de </a:t>
            </a:r>
            <a:r>
              <a:rPr lang="fr-FR" sz="2400" dirty="0" err="1" smtClean="0"/>
              <a:t>disparaître</a:t>
            </a:r>
            <a:r>
              <a:rPr lang="fr-FR" sz="2400" dirty="0" smtClean="0"/>
              <a:t>, </a:t>
            </a:r>
            <a:r>
              <a:rPr lang="fr-FR" sz="2400" dirty="0" err="1" smtClean="0"/>
              <a:t>abandonnée</a:t>
            </a:r>
            <a:r>
              <a:rPr lang="fr-FR" sz="2400" dirty="0" smtClean="0"/>
              <a:t> et bannie. Elle sera donc le « monstre » désigné par Créon au v 380 qui étymologiquement désigne celui qui se montre, qui s’exhibe et qui ne peut être oublié. </a:t>
            </a:r>
            <a:endParaRPr lang="fr-FR" sz="2400" dirty="0"/>
          </a:p>
          <a:p>
            <a:r>
              <a:rPr lang="fr-FR" sz="2400" dirty="0" smtClean="0"/>
              <a:t>Le spectateur s’attend donc au pire et n’ose imaginer ce « chef-d’œuvre » annoncé. </a:t>
            </a:r>
          </a:p>
        </p:txBody>
      </p:sp>
    </p:spTree>
    <p:extLst>
      <p:ext uri="{BB962C8B-B14F-4D97-AF65-F5344CB8AC3E}">
        <p14:creationId xmlns:p14="http://schemas.microsoft.com/office/powerpoint/2010/main" val="10435622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6">
              <a:lumMod val="20000"/>
              <a:lumOff val="80000"/>
            </a:schemeClr>
          </a:solidFill>
        </p:spPr>
        <p:txBody>
          <a:bodyPr/>
          <a:lstStyle/>
          <a:p>
            <a:r>
              <a:rPr lang="fr-FR" dirty="0" smtClean="0"/>
              <a:t>Etape 2: Lecture et présentation du passage </a:t>
            </a:r>
            <a:endParaRPr lang="fr-FR" dirty="0"/>
          </a:p>
        </p:txBody>
      </p:sp>
      <p:sp>
        <p:nvSpPr>
          <p:cNvPr id="3" name="Espace réservé du contenu 2"/>
          <p:cNvSpPr>
            <a:spLocks noGrp="1"/>
          </p:cNvSpPr>
          <p:nvPr>
            <p:ph idx="1"/>
          </p:nvPr>
        </p:nvSpPr>
        <p:spPr/>
        <p:txBody>
          <a:bodyPr/>
          <a:lstStyle/>
          <a:p>
            <a:r>
              <a:rPr lang="fr-FR" dirty="0" smtClean="0"/>
              <a:t>Impressions de lecture</a:t>
            </a:r>
          </a:p>
          <a:p>
            <a:r>
              <a:rPr lang="fr-FR" dirty="0" smtClean="0"/>
              <a:t>Définition du passage ( de quoi s’agit-il ? Qui ? À qui ? Tonalités dominantes ? Intérêt du passage </a:t>
            </a:r>
            <a:r>
              <a:rPr lang="is-IS" dirty="0" smtClean="0"/>
              <a:t>…)</a:t>
            </a:r>
            <a:r>
              <a:rPr lang="fr-FR" dirty="0" smtClean="0"/>
              <a:t> </a:t>
            </a:r>
          </a:p>
          <a:p>
            <a:r>
              <a:rPr lang="fr-FR" dirty="0" smtClean="0"/>
              <a:t>Repérez les champs lexicaux dominants</a:t>
            </a:r>
            <a:endParaRPr lang="fr-FR" dirty="0"/>
          </a:p>
        </p:txBody>
      </p:sp>
    </p:spTree>
    <p:extLst>
      <p:ext uri="{BB962C8B-B14F-4D97-AF65-F5344CB8AC3E}">
        <p14:creationId xmlns:p14="http://schemas.microsoft.com/office/powerpoint/2010/main" val="8842870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32500" lnSpcReduction="20000"/>
          </a:bodyPr>
          <a:lstStyle/>
          <a:p>
            <a:pPr>
              <a:lnSpc>
                <a:spcPct val="120000"/>
              </a:lnSpc>
            </a:pPr>
            <a:r>
              <a:rPr lang="fr-FR" sz="3000" dirty="0"/>
              <a:t>Jason me répudie ! Et qui l’aurait pu croire ?</a:t>
            </a:r>
            <a:br>
              <a:rPr lang="fr-FR" sz="3000" dirty="0"/>
            </a:br>
            <a:r>
              <a:rPr lang="fr-FR" sz="3000" dirty="0"/>
              <a:t>S'il a manqué d'amour, manque-t-il de mémoire ?</a:t>
            </a:r>
            <a:br>
              <a:rPr lang="fr-FR" sz="3000" dirty="0"/>
            </a:br>
            <a:r>
              <a:rPr lang="fr-FR" sz="3000" dirty="0"/>
              <a:t>Me peut-il bien quitter après tant de bienfaits ?</a:t>
            </a:r>
            <a:br>
              <a:rPr lang="fr-FR" sz="3000" dirty="0"/>
            </a:br>
            <a:r>
              <a:rPr lang="fr-FR" sz="3000" dirty="0"/>
              <a:t>M'ose-t-il bien quitter après tant de forfaits  ?</a:t>
            </a:r>
            <a:br>
              <a:rPr lang="fr-FR" sz="3000" dirty="0"/>
            </a:br>
            <a:r>
              <a:rPr lang="fr-FR" sz="3000" dirty="0"/>
              <a:t>Sachant ce que je puis, ayant vu ce que j'ose,</a:t>
            </a:r>
            <a:br>
              <a:rPr lang="fr-FR" sz="3000" dirty="0"/>
            </a:br>
            <a:r>
              <a:rPr lang="fr-FR" sz="3000" dirty="0"/>
              <a:t>Croit-il que m'offenser ce soit si peu de chose ?</a:t>
            </a:r>
            <a:br>
              <a:rPr lang="fr-FR" sz="3000" dirty="0"/>
            </a:br>
            <a:r>
              <a:rPr lang="fr-FR" sz="3000" dirty="0"/>
              <a:t>Quoi ! Mon père trahi, les éléments forcés,</a:t>
            </a:r>
            <a:br>
              <a:rPr lang="fr-FR" sz="3000" dirty="0"/>
            </a:br>
            <a:r>
              <a:rPr lang="fr-FR" sz="3000" dirty="0"/>
              <a:t>D'un frère dans la mer les membres dispersés,</a:t>
            </a:r>
            <a:br>
              <a:rPr lang="fr-FR" sz="3000" dirty="0"/>
            </a:br>
            <a:r>
              <a:rPr lang="fr-FR" sz="3000" dirty="0"/>
              <a:t>Lui </a:t>
            </a:r>
            <a:r>
              <a:rPr lang="fr-FR" sz="3000" dirty="0" err="1"/>
              <a:t>font-ils</a:t>
            </a:r>
            <a:r>
              <a:rPr lang="fr-FR" sz="3000" dirty="0"/>
              <a:t> présumer mon audace épuisée ?</a:t>
            </a:r>
            <a:br>
              <a:rPr lang="fr-FR" sz="3000" dirty="0"/>
            </a:br>
            <a:r>
              <a:rPr lang="fr-FR" sz="3000" dirty="0"/>
              <a:t>Lui </a:t>
            </a:r>
            <a:r>
              <a:rPr lang="fr-FR" sz="3000" dirty="0" err="1"/>
              <a:t>font-ils</a:t>
            </a:r>
            <a:r>
              <a:rPr lang="fr-FR" sz="3000" dirty="0"/>
              <a:t> présumer qu'à mon tour méprisée,</a:t>
            </a:r>
            <a:br>
              <a:rPr lang="fr-FR" sz="3000" dirty="0"/>
            </a:br>
            <a:r>
              <a:rPr lang="fr-FR" sz="3000" dirty="0"/>
              <a:t>Ma rage contre lui n'ait par où s'assouvir</a:t>
            </a:r>
            <a:br>
              <a:rPr lang="fr-FR" sz="3000" dirty="0"/>
            </a:br>
            <a:r>
              <a:rPr lang="fr-FR" sz="3000" dirty="0"/>
              <a:t>Et que tout mon pouvoir se borne à le servir ?</a:t>
            </a:r>
            <a:br>
              <a:rPr lang="fr-FR" sz="3000" dirty="0"/>
            </a:br>
            <a:r>
              <a:rPr lang="fr-FR" sz="3000" dirty="0"/>
              <a:t>Tu t'abuses, Jason, je suis </a:t>
            </a:r>
            <a:r>
              <a:rPr lang="fr-FR" sz="3000" dirty="0" err="1"/>
              <a:t>encor</a:t>
            </a:r>
            <a:r>
              <a:rPr lang="fr-FR" sz="3000" dirty="0"/>
              <a:t> moi-même.</a:t>
            </a:r>
            <a:br>
              <a:rPr lang="fr-FR" sz="3000" dirty="0"/>
            </a:br>
            <a:r>
              <a:rPr lang="fr-FR" sz="3000" dirty="0"/>
              <a:t>Tout ce qu'en ta faveur fit mon amour extrême,</a:t>
            </a:r>
            <a:br>
              <a:rPr lang="fr-FR" sz="3000" dirty="0"/>
            </a:br>
            <a:r>
              <a:rPr lang="fr-FR" sz="3000" dirty="0"/>
              <a:t>Je le ferai par haine et je veux pour le moins</a:t>
            </a:r>
            <a:br>
              <a:rPr lang="fr-FR" sz="3000" dirty="0"/>
            </a:br>
            <a:r>
              <a:rPr lang="fr-FR" sz="3000" dirty="0"/>
              <a:t>Qu'un forfait nous sépare, ainsi qu'il nous a joints,</a:t>
            </a:r>
            <a:br>
              <a:rPr lang="fr-FR" sz="3000" dirty="0"/>
            </a:br>
            <a:r>
              <a:rPr lang="fr-FR" sz="3000" dirty="0"/>
              <a:t>Que mon sanglant divorce, en meurtres, en carnage,</a:t>
            </a:r>
            <a:br>
              <a:rPr lang="fr-FR" sz="3000" dirty="0"/>
            </a:br>
            <a:r>
              <a:rPr lang="fr-FR" sz="3000" dirty="0"/>
              <a:t>S'égale aux premiers jours de notre mariage</a:t>
            </a:r>
            <a:br>
              <a:rPr lang="fr-FR" sz="3000" dirty="0"/>
            </a:br>
            <a:r>
              <a:rPr lang="fr-FR" sz="3000" dirty="0"/>
              <a:t>Et que notre union, que rompt ton changement,</a:t>
            </a:r>
            <a:br>
              <a:rPr lang="fr-FR" sz="3000" dirty="0"/>
            </a:br>
            <a:r>
              <a:rPr lang="fr-FR" sz="3000" dirty="0"/>
              <a:t>Trouve une fin pareille à son commencement.</a:t>
            </a:r>
            <a:br>
              <a:rPr lang="fr-FR" sz="3000" dirty="0"/>
            </a:br>
            <a:r>
              <a:rPr lang="fr-FR" sz="3000" dirty="0"/>
              <a:t>Déchirer par morceaux l'enfant aux yeux du père</a:t>
            </a:r>
            <a:br>
              <a:rPr lang="fr-FR" sz="3000" dirty="0"/>
            </a:br>
            <a:r>
              <a:rPr lang="fr-FR" sz="3000" dirty="0"/>
              <a:t>N'est que le moindre effet qui suivra ma colère ;</a:t>
            </a:r>
            <a:br>
              <a:rPr lang="fr-FR" sz="3000" dirty="0"/>
            </a:br>
            <a:r>
              <a:rPr lang="fr-FR" sz="3000" dirty="0"/>
              <a:t>Des crimes si légers furent mes coups d'essai :</a:t>
            </a:r>
            <a:br>
              <a:rPr lang="fr-FR" sz="3000" dirty="0"/>
            </a:br>
            <a:r>
              <a:rPr lang="fr-FR" sz="3000" dirty="0"/>
              <a:t>Il faut bien autrement montrer ce que je </a:t>
            </a:r>
            <a:r>
              <a:rPr lang="fr-FR" sz="3000" dirty="0" err="1"/>
              <a:t>sai</a:t>
            </a:r>
            <a:r>
              <a:rPr lang="fr-FR" sz="3000" dirty="0"/>
              <a:t> ,</a:t>
            </a:r>
            <a:br>
              <a:rPr lang="fr-FR" sz="3000" dirty="0"/>
            </a:br>
            <a:r>
              <a:rPr lang="fr-FR" sz="3000" dirty="0"/>
              <a:t>Il faut faire un chef-d'œuvre, et qu'un dernier ouvrage</a:t>
            </a:r>
            <a:br>
              <a:rPr lang="fr-FR" sz="3000" dirty="0"/>
            </a:br>
            <a:r>
              <a:rPr lang="fr-FR" sz="3000" dirty="0"/>
              <a:t>Surpasse de bien loin ce faible apprentissage.</a:t>
            </a:r>
          </a:p>
          <a:p>
            <a:r>
              <a:rPr lang="fr-FR" sz="3000" dirty="0"/>
              <a:t> </a:t>
            </a:r>
          </a:p>
          <a:p>
            <a:endParaRPr lang="fr-FR" dirty="0"/>
          </a:p>
        </p:txBody>
      </p:sp>
    </p:spTree>
    <p:extLst>
      <p:ext uri="{BB962C8B-B14F-4D97-AF65-F5344CB8AC3E}">
        <p14:creationId xmlns:p14="http://schemas.microsoft.com/office/powerpoint/2010/main" val="17304144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95422" y="365125"/>
            <a:ext cx="10358377" cy="248333"/>
          </a:xfrm>
        </p:spPr>
        <p:txBody>
          <a:bodyPr>
            <a:normAutofit fontScale="90000"/>
          </a:bodyPr>
          <a:lstStyle/>
          <a:p>
            <a:endParaRPr lang="fr-FR"/>
          </a:p>
        </p:txBody>
      </p:sp>
      <p:graphicFrame>
        <p:nvGraphicFramePr>
          <p:cNvPr id="4" name="Espace réservé du contenu 3"/>
          <p:cNvGraphicFramePr>
            <a:graphicFrameLocks noGrp="1" noChangeAspect="1"/>
          </p:cNvGraphicFramePr>
          <p:nvPr>
            <p:ph idx="1"/>
            <p:extLst>
              <p:ext uri="{D42A27DB-BD31-4B8C-83A1-F6EECF244321}">
                <p14:modId xmlns:p14="http://schemas.microsoft.com/office/powerpoint/2010/main" val="1704873434"/>
              </p:ext>
            </p:extLst>
          </p:nvPr>
        </p:nvGraphicFramePr>
        <p:xfrm>
          <a:off x="2801074" y="902826"/>
          <a:ext cx="4806856" cy="5335928"/>
        </p:xfrm>
        <a:graphic>
          <a:graphicData uri="http://schemas.openxmlformats.org/presentationml/2006/ole">
            <mc:AlternateContent xmlns:mc="http://schemas.openxmlformats.org/markup-compatibility/2006">
              <mc:Choice xmlns:v="urn:schemas-microsoft-com:vml" Requires="v">
                <p:oleObj spid="_x0000_s1030" name="Document" r:id="rId3" imgW="5753100" imgH="8661400" progId="Word.Document.12">
                  <p:embed/>
                </p:oleObj>
              </mc:Choice>
              <mc:Fallback>
                <p:oleObj name="Document" r:id="rId3" imgW="5753100" imgH="8661400" progId="Word.Document.12">
                  <p:embed/>
                  <p:pic>
                    <p:nvPicPr>
                      <p:cNvPr id="0" name=""/>
                      <p:cNvPicPr/>
                      <p:nvPr/>
                    </p:nvPicPr>
                    <p:blipFill>
                      <a:blip r:embed="rId4"/>
                      <a:stretch>
                        <a:fillRect/>
                      </a:stretch>
                    </p:blipFill>
                    <p:spPr>
                      <a:xfrm>
                        <a:off x="2801074" y="902826"/>
                        <a:ext cx="4806856" cy="5335928"/>
                      </a:xfrm>
                      <a:prstGeom prst="rect">
                        <a:avLst/>
                      </a:prstGeom>
                    </p:spPr>
                  </p:pic>
                </p:oleObj>
              </mc:Fallback>
            </mc:AlternateContent>
          </a:graphicData>
        </a:graphic>
      </p:graphicFrame>
    </p:spTree>
    <p:extLst>
      <p:ext uri="{BB962C8B-B14F-4D97-AF65-F5344CB8AC3E}">
        <p14:creationId xmlns:p14="http://schemas.microsoft.com/office/powerpoint/2010/main" val="1886895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6">
              <a:lumMod val="20000"/>
              <a:lumOff val="80000"/>
            </a:schemeClr>
          </a:solidFill>
        </p:spPr>
        <p:txBody>
          <a:bodyPr/>
          <a:lstStyle/>
          <a:p>
            <a:r>
              <a:rPr lang="fr-FR" dirty="0" smtClean="0"/>
              <a:t>Définition du passage</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Une tirade sous forme de </a:t>
            </a:r>
            <a:r>
              <a:rPr lang="fr-FR" dirty="0" smtClean="0">
                <a:solidFill>
                  <a:srgbClr val="FF0000"/>
                </a:solidFill>
              </a:rPr>
              <a:t>monologue </a:t>
            </a:r>
          </a:p>
          <a:p>
            <a:r>
              <a:rPr lang="fr-FR" dirty="0"/>
              <a:t>Rappelant, son </a:t>
            </a:r>
            <a:r>
              <a:rPr lang="fr-FR" dirty="0">
                <a:solidFill>
                  <a:srgbClr val="FF0000"/>
                </a:solidFill>
              </a:rPr>
              <a:t>amour</a:t>
            </a:r>
            <a:r>
              <a:rPr lang="fr-FR" dirty="0"/>
              <a:t>, sa passion et son dévouement pour Jason, Médée apprend la </a:t>
            </a:r>
            <a:r>
              <a:rPr lang="fr-FR" dirty="0">
                <a:solidFill>
                  <a:srgbClr val="FF0000"/>
                </a:solidFill>
              </a:rPr>
              <a:t>séparation</a:t>
            </a:r>
            <a:r>
              <a:rPr lang="fr-FR" dirty="0"/>
              <a:t> décidée par ce dernier. </a:t>
            </a:r>
            <a:r>
              <a:rPr lang="fr-FR" dirty="0" smtClean="0"/>
              <a:t>Médée seule sur scène va exprimer ici toute son </a:t>
            </a:r>
            <a:r>
              <a:rPr lang="fr-FR" dirty="0" smtClean="0">
                <a:solidFill>
                  <a:srgbClr val="FF0000"/>
                </a:solidFill>
              </a:rPr>
              <a:t>incompréhension , sa colère  et son projet de vengeance. </a:t>
            </a:r>
          </a:p>
          <a:p>
            <a:r>
              <a:rPr lang="fr-FR" dirty="0" smtClean="0"/>
              <a:t>Le personnage semble peu à peu </a:t>
            </a:r>
            <a:r>
              <a:rPr lang="fr-FR" dirty="0" smtClean="0">
                <a:solidFill>
                  <a:srgbClr val="FF0000"/>
                </a:solidFill>
              </a:rPr>
              <a:t>se métamorphoser </a:t>
            </a:r>
            <a:r>
              <a:rPr lang="fr-FR" dirty="0" smtClean="0"/>
              <a:t>devant les spectateur : de la femme </a:t>
            </a:r>
            <a:r>
              <a:rPr lang="fr-FR" dirty="0" smtClean="0">
                <a:solidFill>
                  <a:srgbClr val="FF0000"/>
                </a:solidFill>
              </a:rPr>
              <a:t>bafouée et trahie</a:t>
            </a:r>
            <a:r>
              <a:rPr lang="fr-FR" dirty="0" smtClean="0"/>
              <a:t> , profondément </a:t>
            </a:r>
            <a:r>
              <a:rPr lang="fr-FR" dirty="0" smtClean="0">
                <a:solidFill>
                  <a:srgbClr val="FF0000"/>
                </a:solidFill>
              </a:rPr>
              <a:t>humaine</a:t>
            </a:r>
            <a:r>
              <a:rPr lang="fr-FR" dirty="0" smtClean="0"/>
              <a:t>, elle se rapproche peu à peu de ses origines divines et devient un véritable </a:t>
            </a:r>
            <a:r>
              <a:rPr lang="fr-FR" dirty="0" smtClean="0">
                <a:solidFill>
                  <a:srgbClr val="FF0000"/>
                </a:solidFill>
              </a:rPr>
              <a:t>monstre -</a:t>
            </a:r>
          </a:p>
          <a:p>
            <a:r>
              <a:rPr lang="fr-FR" dirty="0" smtClean="0"/>
              <a:t>Nous assistons ici à la RE- naissance de la sorcière , du monstre dans la démesure</a:t>
            </a:r>
            <a:endParaRPr lang="fr-FR" dirty="0"/>
          </a:p>
        </p:txBody>
      </p:sp>
    </p:spTree>
    <p:extLst>
      <p:ext uri="{BB962C8B-B14F-4D97-AF65-F5344CB8AC3E}">
        <p14:creationId xmlns:p14="http://schemas.microsoft.com/office/powerpoint/2010/main" val="9784032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Bilan </a:t>
            </a:r>
            <a:endParaRPr lang="fr-FR" dirty="0"/>
          </a:p>
        </p:txBody>
      </p:sp>
      <p:sp>
        <p:nvSpPr>
          <p:cNvPr id="3" name="Espace réservé du contenu 2"/>
          <p:cNvSpPr>
            <a:spLocks noGrp="1"/>
          </p:cNvSpPr>
          <p:nvPr>
            <p:ph idx="1"/>
          </p:nvPr>
        </p:nvSpPr>
        <p:spPr/>
        <p:txBody>
          <a:bodyPr/>
          <a:lstStyle/>
          <a:p>
            <a:r>
              <a:rPr lang="fr-FR" dirty="0" smtClean="0"/>
              <a:t>Dans ce </a:t>
            </a:r>
            <a:r>
              <a:rPr lang="fr-FR" dirty="0" smtClean="0">
                <a:solidFill>
                  <a:srgbClr val="FF0000"/>
                </a:solidFill>
              </a:rPr>
              <a:t>monologue</a:t>
            </a:r>
            <a:r>
              <a:rPr lang="fr-FR" dirty="0" smtClean="0"/>
              <a:t> Médée va peu à peu se </a:t>
            </a:r>
            <a:r>
              <a:rPr lang="fr-FR" dirty="0" smtClean="0">
                <a:solidFill>
                  <a:srgbClr val="FF0000"/>
                </a:solidFill>
              </a:rPr>
              <a:t>métamorphoser </a:t>
            </a:r>
            <a:r>
              <a:rPr lang="fr-FR" dirty="0" smtClean="0"/>
              <a:t>et perdre peu à peu toute sa </a:t>
            </a:r>
            <a:r>
              <a:rPr lang="fr-FR" dirty="0" smtClean="0">
                <a:solidFill>
                  <a:srgbClr val="FF0000"/>
                </a:solidFill>
              </a:rPr>
              <a:t>dimension humaine </a:t>
            </a:r>
            <a:r>
              <a:rPr lang="fr-FR" dirty="0" smtClean="0"/>
              <a:t>passant d’un personnage blessé qui face à la vérité va entrer dans une véritable fureur pour finalement incarner </a:t>
            </a:r>
            <a:r>
              <a:rPr lang="fr-FR" dirty="0" smtClean="0">
                <a:solidFill>
                  <a:srgbClr val="FF0000"/>
                </a:solidFill>
              </a:rPr>
              <a:t>un destin tragique </a:t>
            </a:r>
            <a:r>
              <a:rPr lang="fr-FR" dirty="0" smtClean="0"/>
              <a:t>aux autres personnages</a:t>
            </a:r>
          </a:p>
          <a:p>
            <a:r>
              <a:rPr lang="fr-FR" dirty="0" smtClean="0"/>
              <a:t>Le spectateur voit se confirmer </a:t>
            </a:r>
            <a:r>
              <a:rPr lang="fr-FR" dirty="0" smtClean="0">
                <a:solidFill>
                  <a:srgbClr val="FF0000"/>
                </a:solidFill>
              </a:rPr>
              <a:t>l’image inquiétante </a:t>
            </a:r>
            <a:r>
              <a:rPr lang="fr-FR" dirty="0" smtClean="0"/>
              <a:t>qu’il </a:t>
            </a:r>
            <a:r>
              <a:rPr lang="fr-FR" smtClean="0"/>
              <a:t>avait envisagée dès les 1eres scènes </a:t>
            </a:r>
            <a:endParaRPr lang="fr-FR" dirty="0"/>
          </a:p>
        </p:txBody>
      </p:sp>
    </p:spTree>
    <p:extLst>
      <p:ext uri="{BB962C8B-B14F-4D97-AF65-F5344CB8AC3E}">
        <p14:creationId xmlns:p14="http://schemas.microsoft.com/office/powerpoint/2010/main" val="739351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6">
              <a:lumMod val="20000"/>
              <a:lumOff val="80000"/>
            </a:schemeClr>
          </a:solidFill>
        </p:spPr>
        <p:txBody>
          <a:bodyPr/>
          <a:lstStyle/>
          <a:p>
            <a:r>
              <a:rPr lang="fr-FR" dirty="0" smtClean="0"/>
              <a:t>Etape 3:Les mouvements du texte: </a:t>
            </a:r>
            <a:endParaRPr lang="fr-FR" dirty="0"/>
          </a:p>
        </p:txBody>
      </p:sp>
      <p:sp>
        <p:nvSpPr>
          <p:cNvPr id="3" name="Espace réservé du contenu 2"/>
          <p:cNvSpPr>
            <a:spLocks noGrp="1"/>
          </p:cNvSpPr>
          <p:nvPr>
            <p:ph idx="1"/>
          </p:nvPr>
        </p:nvSpPr>
        <p:spPr/>
        <p:txBody>
          <a:bodyPr/>
          <a:lstStyle/>
          <a:p>
            <a:pPr algn="ctr"/>
            <a:r>
              <a:rPr lang="fr-FR" dirty="0" smtClean="0"/>
              <a:t>Au cours de son monologue, Médée s’adresse à différents destinataires .</a:t>
            </a:r>
          </a:p>
          <a:p>
            <a:pPr algn="ctr"/>
            <a:endParaRPr lang="fr-FR" dirty="0" smtClean="0"/>
          </a:p>
          <a:p>
            <a:pPr marL="514350" indent="-514350">
              <a:buFont typeface="+mj-lt"/>
              <a:buAutoNum type="arabicPeriod"/>
            </a:pPr>
            <a:r>
              <a:rPr lang="fr-FR" dirty="0" smtClean="0"/>
              <a:t> Identifiez- les et Repérez les différents passages .</a:t>
            </a:r>
          </a:p>
          <a:p>
            <a:pPr marL="514350" indent="-514350">
              <a:buFont typeface="+mj-lt"/>
              <a:buAutoNum type="arabicPeriod"/>
            </a:pPr>
            <a:r>
              <a:rPr lang="fr-FR" dirty="0" smtClean="0"/>
              <a:t>Montrez comment ces changements soulignent la colère grandissante du personnage </a:t>
            </a:r>
            <a:endParaRPr lang="fr-FR" dirty="0"/>
          </a:p>
        </p:txBody>
      </p:sp>
    </p:spTree>
    <p:extLst>
      <p:ext uri="{BB962C8B-B14F-4D97-AF65-F5344CB8AC3E}">
        <p14:creationId xmlns:p14="http://schemas.microsoft.com/office/powerpoint/2010/main" val="1864225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6">
              <a:lumMod val="20000"/>
              <a:lumOff val="80000"/>
            </a:schemeClr>
          </a:solidFill>
        </p:spPr>
        <p:txBody>
          <a:bodyPr/>
          <a:lstStyle/>
          <a:p>
            <a:r>
              <a:rPr lang="fr-FR" dirty="0" smtClean="0"/>
              <a:t>On peut distinguer deux mouvements</a:t>
            </a:r>
            <a:endParaRPr lang="fr-FR" dirty="0"/>
          </a:p>
        </p:txBody>
      </p:sp>
      <p:sp>
        <p:nvSpPr>
          <p:cNvPr id="3" name="Espace réservé du contenu 2"/>
          <p:cNvSpPr>
            <a:spLocks noGrp="1"/>
          </p:cNvSpPr>
          <p:nvPr>
            <p:ph idx="1"/>
          </p:nvPr>
        </p:nvSpPr>
        <p:spPr/>
        <p:txBody>
          <a:bodyPr>
            <a:normAutofit/>
          </a:bodyPr>
          <a:lstStyle/>
          <a:p>
            <a:r>
              <a:rPr lang="fr-FR" dirty="0" smtClean="0">
                <a:solidFill>
                  <a:srgbClr val="FF0000"/>
                </a:solidFill>
              </a:rPr>
              <a:t>Des </a:t>
            </a:r>
            <a:r>
              <a:rPr lang="fr-FR" dirty="0">
                <a:solidFill>
                  <a:srgbClr val="FF0000"/>
                </a:solidFill>
              </a:rPr>
              <a:t>vers 229 à </a:t>
            </a:r>
            <a:r>
              <a:rPr lang="fr-FR" dirty="0" smtClean="0">
                <a:solidFill>
                  <a:srgbClr val="FF0000"/>
                </a:solidFill>
              </a:rPr>
              <a:t>240 </a:t>
            </a:r>
            <a:r>
              <a:rPr lang="fr-FR" dirty="0" smtClean="0"/>
              <a:t>: Médée </a:t>
            </a:r>
            <a:r>
              <a:rPr lang="fr-FR" dirty="0"/>
              <a:t>s’adresse d’abord à elle-même, comme dans un monologue </a:t>
            </a:r>
            <a:r>
              <a:rPr lang="fr-FR" dirty="0" smtClean="0"/>
              <a:t>traditionnel</a:t>
            </a:r>
            <a:r>
              <a:rPr lang="fr-FR" dirty="0"/>
              <a:t>. Le spectateur peut ainsi connaître ses sentiments. </a:t>
            </a:r>
            <a:r>
              <a:rPr lang="fr-FR" dirty="0" smtClean="0"/>
              <a:t>Récit introspectif + rétrospectif (retour sur les évènements passés- parricide et fratricide-)= dimension humaine </a:t>
            </a:r>
            <a:r>
              <a:rPr lang="fr-FR" dirty="0"/>
              <a:t> </a:t>
            </a:r>
            <a:r>
              <a:rPr lang="fr-FR" dirty="0" smtClean="0"/>
              <a:t> </a:t>
            </a:r>
            <a:r>
              <a:rPr lang="fr-FR" dirty="0" smtClean="0">
                <a:solidFill>
                  <a:srgbClr val="FF0000"/>
                </a:solidFill>
              </a:rPr>
              <a:t>Quoi! </a:t>
            </a:r>
            <a:r>
              <a:rPr lang="fr-FR" dirty="0" smtClean="0"/>
              <a:t>(v 235) - sursaut</a:t>
            </a:r>
          </a:p>
          <a:p>
            <a:r>
              <a:rPr lang="fr-FR" dirty="0" smtClean="0">
                <a:solidFill>
                  <a:srgbClr val="FF0000"/>
                </a:solidFill>
              </a:rPr>
              <a:t>du </a:t>
            </a:r>
            <a:r>
              <a:rPr lang="fr-FR" dirty="0">
                <a:solidFill>
                  <a:srgbClr val="FF0000"/>
                </a:solidFill>
              </a:rPr>
              <a:t>vers 241 </a:t>
            </a:r>
            <a:r>
              <a:rPr lang="fr-FR" dirty="0" smtClean="0">
                <a:solidFill>
                  <a:srgbClr val="FF0000"/>
                </a:solidFill>
              </a:rPr>
              <a:t>au </a:t>
            </a:r>
            <a:r>
              <a:rPr lang="fr-FR" dirty="0">
                <a:solidFill>
                  <a:srgbClr val="FF0000"/>
                </a:solidFill>
              </a:rPr>
              <a:t>vers 254</a:t>
            </a:r>
            <a:r>
              <a:rPr lang="fr-FR" dirty="0"/>
              <a:t>, elle s’adresse à Jason (absent de la scène), comme en </a:t>
            </a:r>
            <a:r>
              <a:rPr lang="fr-FR" dirty="0" smtClean="0"/>
              <a:t>témoignent </a:t>
            </a:r>
            <a:r>
              <a:rPr lang="fr-FR" dirty="0"/>
              <a:t>les pronoms « tu », « notre », mais aussi l’apostrophe « Jason » (v. 241</a:t>
            </a:r>
            <a:r>
              <a:rPr lang="fr-FR" dirty="0" smtClean="0"/>
              <a:t>) et va peu à peu se métamorphoser</a:t>
            </a:r>
          </a:p>
        </p:txBody>
      </p:sp>
    </p:spTree>
    <p:extLst>
      <p:ext uri="{BB962C8B-B14F-4D97-AF65-F5344CB8AC3E}">
        <p14:creationId xmlns:p14="http://schemas.microsoft.com/office/powerpoint/2010/main" val="58682308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TotalTime>
  <Words>1750</Words>
  <Application>Microsoft Macintosh PowerPoint</Application>
  <PresentationFormat>Grand écran</PresentationFormat>
  <Paragraphs>122</Paragraphs>
  <Slides>25</Slides>
  <Notes>0</Notes>
  <HiddenSlides>0</HiddenSlides>
  <MMClips>0</MMClips>
  <ScaleCrop>false</ScaleCrop>
  <HeadingPairs>
    <vt:vector size="8" baseType="variant">
      <vt:variant>
        <vt:lpstr>Polices utilisées</vt:lpstr>
      </vt:variant>
      <vt:variant>
        <vt:i4>5</vt:i4>
      </vt:variant>
      <vt:variant>
        <vt:lpstr>Thème</vt:lpstr>
      </vt:variant>
      <vt:variant>
        <vt:i4>1</vt:i4>
      </vt:variant>
      <vt:variant>
        <vt:lpstr>Serveurs OLE incorporés</vt:lpstr>
      </vt:variant>
      <vt:variant>
        <vt:i4>1</vt:i4>
      </vt:variant>
      <vt:variant>
        <vt:lpstr>Titres des diapositives</vt:lpstr>
      </vt:variant>
      <vt:variant>
        <vt:i4>25</vt:i4>
      </vt:variant>
    </vt:vector>
  </HeadingPairs>
  <TitlesOfParts>
    <vt:vector size="32" baseType="lpstr">
      <vt:lpstr>Calibri</vt:lpstr>
      <vt:lpstr>Calibri Light</vt:lpstr>
      <vt:lpstr>Times New Roman</vt:lpstr>
      <vt:lpstr>Wingdings</vt:lpstr>
      <vt:lpstr>Arial</vt:lpstr>
      <vt:lpstr>Thème Office</vt:lpstr>
      <vt:lpstr>Document</vt:lpstr>
      <vt:lpstr>Séance 5: Acte I sc 4 v 229-254</vt:lpstr>
      <vt:lpstr>Etape 1-Contexte</vt:lpstr>
      <vt:lpstr>Etape 2: Lecture et présentation du passage </vt:lpstr>
      <vt:lpstr>Présentation PowerPoint</vt:lpstr>
      <vt:lpstr>Présentation PowerPoint</vt:lpstr>
      <vt:lpstr>Définition du passage</vt:lpstr>
      <vt:lpstr>Bilan </vt:lpstr>
      <vt:lpstr>Etape 3:Les mouvements du texte: </vt:lpstr>
      <vt:lpstr>On peut distinguer deux mouvements</vt:lpstr>
      <vt:lpstr>Bilan </vt:lpstr>
      <vt:lpstr>Axe 1: Une femme humiliée…</vt:lpstr>
      <vt:lpstr>Profondément humaine:  </vt:lpstr>
      <vt:lpstr>Paragraphe rédigé</vt:lpstr>
      <vt:lpstr>Présentation PowerPoint</vt:lpstr>
      <vt:lpstr>Jason par Médée : un traître </vt:lpstr>
      <vt:lpstr>Rédaction paragraphe :</vt:lpstr>
      <vt:lpstr>A noter: </vt:lpstr>
      <vt:lpstr>Axe II… de la vérité à la fureur </vt:lpstr>
      <vt:lpstr>Présentation PowerPoint</vt:lpstr>
      <vt:lpstr>L’ orgueil démesuré:  l’Hybris</vt:lpstr>
      <vt:lpstr>Face à la trahison de son époux, Médée fait preuve de beaucoup d’orgueil, apparaissant dans cette première prise de parole comme un personnage soumis à l’hybris tragique, cet orgueil démesuré de l’homme face aux décisions des dieux.</vt:lpstr>
      <vt:lpstr>Bilan </vt:lpstr>
      <vt:lpstr>Axe III-La vengeance- la tragédie annoncée</vt:lpstr>
      <vt:lpstr>Bilan </vt:lpstr>
      <vt:lpstr>CONCLUSION</vt:lpstr>
    </vt:vector>
  </TitlesOfParts>
  <Company/>
  <LinksUpToDate>false</LinksUpToDate>
  <SharedDoc>false</SharedDoc>
  <HyperlinksChanged>false</HyperlinksChanged>
  <AppVersion>15.0025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Séance 5: Acte I sc 4 v 229-272</dc:title>
  <dc:creator>marie ollivier</dc:creator>
  <cp:lastModifiedBy>marie ollivier</cp:lastModifiedBy>
  <cp:revision>28</cp:revision>
  <dcterms:created xsi:type="dcterms:W3CDTF">2020-12-11T15:06:33Z</dcterms:created>
  <dcterms:modified xsi:type="dcterms:W3CDTF">2020-12-13T18:46:08Z</dcterms:modified>
</cp:coreProperties>
</file>